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6"/>
  </p:notesMasterIdLst>
  <p:handoutMasterIdLst>
    <p:handoutMasterId r:id="rId27"/>
  </p:handoutMasterIdLst>
  <p:sldIdLst>
    <p:sldId id="256" r:id="rId2"/>
    <p:sldId id="259" r:id="rId3"/>
    <p:sldId id="291" r:id="rId4"/>
    <p:sldId id="292" r:id="rId5"/>
    <p:sldId id="293" r:id="rId6"/>
    <p:sldId id="294" r:id="rId7"/>
    <p:sldId id="295" r:id="rId8"/>
    <p:sldId id="265" r:id="rId9"/>
    <p:sldId id="296" r:id="rId10"/>
    <p:sldId id="297" r:id="rId11"/>
    <p:sldId id="298" r:id="rId12"/>
    <p:sldId id="299" r:id="rId13"/>
    <p:sldId id="286" r:id="rId14"/>
    <p:sldId id="300" r:id="rId15"/>
    <p:sldId id="284" r:id="rId16"/>
    <p:sldId id="288" r:id="rId17"/>
    <p:sldId id="271" r:id="rId18"/>
    <p:sldId id="272" r:id="rId19"/>
    <p:sldId id="274" r:id="rId20"/>
    <p:sldId id="281" r:id="rId21"/>
    <p:sldId id="280" r:id="rId22"/>
    <p:sldId id="301" r:id="rId23"/>
    <p:sldId id="277" r:id="rId24"/>
    <p:sldId id="287" r:id="rId25"/>
  </p:sldIdLst>
  <p:sldSz cx="9144000" cy="6858000" type="screen4x3"/>
  <p:notesSz cx="6881813"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AD6"/>
    <a:srgbClr val="FF6565"/>
    <a:srgbClr val="0594FF"/>
    <a:srgbClr val="29A3FF"/>
    <a:srgbClr val="0078D2"/>
    <a:srgbClr val="0088EE"/>
    <a:srgbClr val="3BABFF"/>
    <a:srgbClr val="1D9EFF"/>
    <a:srgbClr val="0063B4"/>
    <a:srgbClr val="53B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1" autoAdjust="0"/>
    <p:restoredTop sz="87373" autoAdjust="0"/>
  </p:normalViewPr>
  <p:slideViewPr>
    <p:cSldViewPr>
      <p:cViewPr varScale="1">
        <p:scale>
          <a:sx n="100" d="100"/>
          <a:sy n="100" d="100"/>
        </p:scale>
        <p:origin x="2388" y="72"/>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86" d="100"/>
          <a:sy n="86" d="100"/>
        </p:scale>
        <p:origin x="385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Jiyao\OneDrive\&#25991;&#26723;\Game%20theory\Pareto%20Curve-V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Pareto_centralized_leader!$A$4</c:f>
              <c:strCache>
                <c:ptCount val="1"/>
                <c:pt idx="0">
                  <c:v>Leader's Profit</c:v>
                </c:pt>
              </c:strCache>
            </c:strRef>
          </c:tx>
          <c:spPr>
            <a:ln w="19050" cap="rnd">
              <a:solidFill>
                <a:srgbClr val="00B050"/>
              </a:solidFill>
              <a:prstDash val="solid"/>
              <a:round/>
            </a:ln>
            <a:effectLst/>
          </c:spPr>
          <c:marker>
            <c:symbol val="circle"/>
            <c:size val="5"/>
            <c:spPr>
              <a:solidFill>
                <a:srgbClr val="00B050"/>
              </a:solidFill>
              <a:ln w="19050">
                <a:solidFill>
                  <a:srgbClr val="00B050"/>
                </a:solidFill>
                <a:prstDash val="solid"/>
              </a:ln>
              <a:effectLst/>
            </c:spPr>
          </c:marker>
          <c:xVal>
            <c:numRef>
              <c:f>Pareto_centralized_leader!$B$2:$L$2</c:f>
              <c:numCache>
                <c:formatCode>0.0000E+00</c:formatCode>
                <c:ptCount val="11"/>
                <c:pt idx="0">
                  <c:v>992180</c:v>
                </c:pt>
                <c:pt idx="1">
                  <c:v>1027400</c:v>
                </c:pt>
                <c:pt idx="2">
                  <c:v>1139437.7777777778</c:v>
                </c:pt>
                <c:pt idx="3">
                  <c:v>1286695.5555555555</c:v>
                </c:pt>
                <c:pt idx="4">
                  <c:v>1433953.3333333333</c:v>
                </c:pt>
                <c:pt idx="5">
                  <c:v>1581211.111111111</c:v>
                </c:pt>
                <c:pt idx="6">
                  <c:v>1728468.8888888888</c:v>
                </c:pt>
                <c:pt idx="7">
                  <c:v>1875726.6666666665</c:v>
                </c:pt>
                <c:pt idx="8">
                  <c:v>2022984.4444444443</c:v>
                </c:pt>
                <c:pt idx="9">
                  <c:v>2170242.222222222</c:v>
                </c:pt>
                <c:pt idx="10">
                  <c:v>2317500</c:v>
                </c:pt>
              </c:numCache>
            </c:numRef>
          </c:xVal>
          <c:yVal>
            <c:numRef>
              <c:f>Pareto_centralized_leader!$B$4:$L$4</c:f>
              <c:numCache>
                <c:formatCode>0.00E+00</c:formatCode>
                <c:ptCount val="11"/>
                <c:pt idx="0">
                  <c:v>86252490</c:v>
                </c:pt>
                <c:pt idx="1">
                  <c:v>124801500</c:v>
                </c:pt>
                <c:pt idx="2">
                  <c:v>144459600</c:v>
                </c:pt>
                <c:pt idx="3">
                  <c:v>161967100</c:v>
                </c:pt>
                <c:pt idx="4">
                  <c:v>179318100</c:v>
                </c:pt>
                <c:pt idx="5">
                  <c:v>193031600</c:v>
                </c:pt>
                <c:pt idx="6">
                  <c:v>204740400</c:v>
                </c:pt>
                <c:pt idx="7">
                  <c:v>213761200</c:v>
                </c:pt>
                <c:pt idx="8">
                  <c:v>223209300</c:v>
                </c:pt>
                <c:pt idx="9">
                  <c:v>233054700</c:v>
                </c:pt>
                <c:pt idx="10">
                  <c:v>238791600</c:v>
                </c:pt>
              </c:numCache>
            </c:numRef>
          </c:yVal>
          <c:smooth val="0"/>
          <c:extLst>
            <c:ext xmlns:c16="http://schemas.microsoft.com/office/drawing/2014/chart" uri="{C3380CC4-5D6E-409C-BE32-E72D297353CC}">
              <c16:uniqueId val="{00000000-EA38-40D8-85FF-1A5098CF105F}"/>
            </c:ext>
          </c:extLst>
        </c:ser>
        <c:ser>
          <c:idx val="2"/>
          <c:order val="1"/>
          <c:tx>
            <c:strRef>
              <c:f>Pareto!$A$16</c:f>
              <c:strCache>
                <c:ptCount val="1"/>
                <c:pt idx="0">
                  <c:v>Leader's Profit</c:v>
                </c:pt>
              </c:strCache>
            </c:strRef>
          </c:tx>
          <c:spPr>
            <a:ln w="31750" cap="rnd">
              <a:solidFill>
                <a:srgbClr val="F79646"/>
              </a:solidFill>
              <a:round/>
            </a:ln>
            <a:effectLst/>
          </c:spPr>
          <c:marker>
            <c:symbol val="circle"/>
            <c:size val="5"/>
            <c:spPr>
              <a:solidFill>
                <a:srgbClr val="F79646"/>
              </a:solidFill>
              <a:ln w="50800">
                <a:solidFill>
                  <a:srgbClr val="F79646"/>
                </a:solidFill>
              </a:ln>
              <a:effectLst/>
            </c:spPr>
          </c:marker>
          <c:xVal>
            <c:numRef>
              <c:f>Pareto!$B$14:$K$14</c:f>
              <c:numCache>
                <c:formatCode>0.00000E+00</c:formatCode>
                <c:ptCount val="10"/>
                <c:pt idx="0">
                  <c:v>1027400</c:v>
                </c:pt>
                <c:pt idx="1">
                  <c:v>1176366.6666666667</c:v>
                </c:pt>
                <c:pt idx="2">
                  <c:v>1325333.3333333335</c:v>
                </c:pt>
                <c:pt idx="3">
                  <c:v>1474300.0000000002</c:v>
                </c:pt>
                <c:pt idx="4">
                  <c:v>1623266.666666667</c:v>
                </c:pt>
                <c:pt idx="5">
                  <c:v>1772233.3333333337</c:v>
                </c:pt>
                <c:pt idx="6">
                  <c:v>1921200.0000000005</c:v>
                </c:pt>
                <c:pt idx="7">
                  <c:v>2070166.6666666672</c:v>
                </c:pt>
                <c:pt idx="8">
                  <c:v>2219133.333333334</c:v>
                </c:pt>
                <c:pt idx="9">
                  <c:v>2368100</c:v>
                </c:pt>
              </c:numCache>
            </c:numRef>
          </c:xVal>
          <c:yVal>
            <c:numRef>
              <c:f>Pareto!$B$16:$K$16</c:f>
              <c:numCache>
                <c:formatCode>0.00E+00</c:formatCode>
                <c:ptCount val="10"/>
                <c:pt idx="0">
                  <c:v>43039260</c:v>
                </c:pt>
                <c:pt idx="1">
                  <c:v>76587720</c:v>
                </c:pt>
                <c:pt idx="2">
                  <c:v>92982400</c:v>
                </c:pt>
                <c:pt idx="3">
                  <c:v>109302900</c:v>
                </c:pt>
                <c:pt idx="4">
                  <c:v>118151200</c:v>
                </c:pt>
                <c:pt idx="5">
                  <c:v>127646800</c:v>
                </c:pt>
                <c:pt idx="6">
                  <c:v>134271600</c:v>
                </c:pt>
                <c:pt idx="7">
                  <c:v>145602000</c:v>
                </c:pt>
                <c:pt idx="8">
                  <c:v>152425700</c:v>
                </c:pt>
                <c:pt idx="9">
                  <c:v>154694500</c:v>
                </c:pt>
              </c:numCache>
            </c:numRef>
          </c:yVal>
          <c:smooth val="0"/>
          <c:extLst>
            <c:ext xmlns:c16="http://schemas.microsoft.com/office/drawing/2014/chart" uri="{C3380CC4-5D6E-409C-BE32-E72D297353CC}">
              <c16:uniqueId val="{00000001-EA38-40D8-85FF-1A5098CF105F}"/>
            </c:ext>
          </c:extLst>
        </c:ser>
        <c:ser>
          <c:idx val="3"/>
          <c:order val="2"/>
          <c:tx>
            <c:strRef>
              <c:f>Pareto!$A$17</c:f>
              <c:strCache>
                <c:ptCount val="1"/>
                <c:pt idx="0">
                  <c:v>Follower's Profit</c:v>
                </c:pt>
              </c:strCache>
            </c:strRef>
          </c:tx>
          <c:spPr>
            <a:ln w="25400" cap="rnd">
              <a:noFill/>
              <a:round/>
            </a:ln>
            <a:effectLst/>
          </c:spPr>
          <c:marker>
            <c:symbol val="circle"/>
            <c:size val="8"/>
            <c:spPr>
              <a:solidFill>
                <a:srgbClr val="FF6565"/>
              </a:solidFill>
              <a:ln w="9525">
                <a:noFill/>
              </a:ln>
              <a:effectLst/>
            </c:spPr>
          </c:marker>
          <c:xVal>
            <c:numRef>
              <c:f>(Pareto!$B$14,Pareto!$K$14,Pareto!$E$14,Pareto!$H$14)</c:f>
              <c:numCache>
                <c:formatCode>0.00000E+00</c:formatCode>
                <c:ptCount val="4"/>
                <c:pt idx="0">
                  <c:v>1027400</c:v>
                </c:pt>
                <c:pt idx="1">
                  <c:v>2368100</c:v>
                </c:pt>
                <c:pt idx="2">
                  <c:v>1474300.0000000002</c:v>
                </c:pt>
                <c:pt idx="3">
                  <c:v>1921200.0000000005</c:v>
                </c:pt>
              </c:numCache>
            </c:numRef>
          </c:xVal>
          <c:yVal>
            <c:numRef>
              <c:f>(Pareto!$B$17,Pareto!$K$17,Pareto!$E$17,Pareto!$H$17)</c:f>
              <c:numCache>
                <c:formatCode>0.00E+00</c:formatCode>
                <c:ptCount val="4"/>
                <c:pt idx="0">
                  <c:v>63412040</c:v>
                </c:pt>
                <c:pt idx="1">
                  <c:v>112702400</c:v>
                </c:pt>
                <c:pt idx="2">
                  <c:v>95560300</c:v>
                </c:pt>
                <c:pt idx="3">
                  <c:v>113540700</c:v>
                </c:pt>
              </c:numCache>
            </c:numRef>
          </c:yVal>
          <c:smooth val="0"/>
          <c:extLst>
            <c:ext xmlns:c16="http://schemas.microsoft.com/office/drawing/2014/chart" uri="{C3380CC4-5D6E-409C-BE32-E72D297353CC}">
              <c16:uniqueId val="{00000002-EA38-40D8-85FF-1A5098CF105F}"/>
            </c:ext>
          </c:extLst>
        </c:ser>
        <c:ser>
          <c:idx val="1"/>
          <c:order val="3"/>
          <c:tx>
            <c:strRef>
              <c:f>Pareto_centralized_leader!$A$5</c:f>
              <c:strCache>
                <c:ptCount val="1"/>
                <c:pt idx="0">
                  <c:v>Follower's Profit</c:v>
                </c:pt>
              </c:strCache>
            </c:strRef>
          </c:tx>
          <c:spPr>
            <a:ln w="25400" cap="rnd">
              <a:noFill/>
              <a:round/>
            </a:ln>
            <a:effectLst/>
          </c:spPr>
          <c:marker>
            <c:symbol val="circle"/>
            <c:size val="8"/>
            <c:spPr>
              <a:solidFill>
                <a:schemeClr val="accent5"/>
              </a:solidFill>
              <a:ln w="9525">
                <a:noFill/>
              </a:ln>
              <a:effectLst/>
            </c:spPr>
          </c:marker>
          <c:xVal>
            <c:numRef>
              <c:f>(Pareto_centralized_leader!$B$2,Pareto_centralized_leader!$E$2,Pareto_centralized_leader!$H$2,Pareto_centralized_leader!$L$2)</c:f>
              <c:numCache>
                <c:formatCode>0.0000E+00</c:formatCode>
                <c:ptCount val="4"/>
                <c:pt idx="0">
                  <c:v>992180</c:v>
                </c:pt>
                <c:pt idx="1">
                  <c:v>1286695.5555555555</c:v>
                </c:pt>
                <c:pt idx="2">
                  <c:v>1728468.8888888888</c:v>
                </c:pt>
                <c:pt idx="3">
                  <c:v>2317500</c:v>
                </c:pt>
              </c:numCache>
            </c:numRef>
          </c:xVal>
          <c:yVal>
            <c:numRef>
              <c:f>(Pareto_centralized_leader!$B$5,Pareto_centralized_leader!$E$5,Pareto_centralized_leader!$H$5,Pareto_centralized_leader!$L$5)</c:f>
              <c:numCache>
                <c:formatCode>0.00E+00</c:formatCode>
                <c:ptCount val="4"/>
                <c:pt idx="0">
                  <c:v>12780470</c:v>
                </c:pt>
                <c:pt idx="1">
                  <c:v>12909100</c:v>
                </c:pt>
                <c:pt idx="2">
                  <c:v>14345800</c:v>
                </c:pt>
                <c:pt idx="3">
                  <c:v>21852990</c:v>
                </c:pt>
              </c:numCache>
            </c:numRef>
          </c:yVal>
          <c:smooth val="0"/>
          <c:extLst>
            <c:ext xmlns:c16="http://schemas.microsoft.com/office/drawing/2014/chart" uri="{C3380CC4-5D6E-409C-BE32-E72D297353CC}">
              <c16:uniqueId val="{00000003-EA38-40D8-85FF-1A5098CF105F}"/>
            </c:ext>
          </c:extLst>
        </c:ser>
        <c:dLbls>
          <c:showLegendKey val="0"/>
          <c:showVal val="0"/>
          <c:showCatName val="0"/>
          <c:showSerName val="0"/>
          <c:showPercent val="0"/>
          <c:showBubbleSize val="0"/>
        </c:dLbls>
        <c:axId val="263661440"/>
        <c:axId val="263661984"/>
      </c:scatterChart>
      <c:valAx>
        <c:axId val="263661440"/>
        <c:scaling>
          <c:orientation val="minMax"/>
          <c:max val="3000000"/>
          <c:min val="500000"/>
        </c:scaling>
        <c:delete val="0"/>
        <c:axPos val="b"/>
        <c:majorGridlines>
          <c:spPr>
            <a:ln w="9525" cap="flat" cmpd="sng" algn="ctr">
              <a:solidFill>
                <a:sysClr val="window" lastClr="FFFFFF"/>
              </a:solidFill>
              <a:round/>
            </a:ln>
            <a:effectLst/>
          </c:spPr>
        </c:majorGridlines>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263661984"/>
        <c:crosses val="autoZero"/>
        <c:crossBetween val="midCat"/>
        <c:dispUnits>
          <c:builtInUnit val="millions"/>
          <c:dispUnitsLbl>
            <c:tx>
              <c:rich>
                <a:bodyPr rot="0" spcFirstLastPara="1" vertOverflow="ellipsis" vert="horz" wrap="square" anchor="ctr" anchorCtr="1"/>
                <a:lstStyle/>
                <a:p>
                  <a:pPr>
                    <a:defRPr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GHG emissions (Mt CO2 -eq)</a:t>
                  </a:r>
                </a:p>
              </c:rich>
            </c:tx>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ispUnitsLbl>
        </c:dispUnits>
      </c:valAx>
      <c:valAx>
        <c:axId val="263661984"/>
        <c:scaling>
          <c:orientation val="minMax"/>
          <c:max val="250000000"/>
        </c:scaling>
        <c:delete val="0"/>
        <c:axPos val="l"/>
        <c:majorGridlines>
          <c:spPr>
            <a:ln w="9525" cap="flat" cmpd="sng" algn="ctr">
              <a:solidFill>
                <a:sysClr val="window" lastClr="FFFFFF"/>
              </a:solidFill>
              <a:round/>
            </a:ln>
            <a:effectLst/>
          </c:spPr>
        </c:majorGridlines>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263661440"/>
        <c:crosses val="autoZero"/>
        <c:crossBetween val="midCat"/>
        <c:dispUnits>
          <c:builtInUnit val="millions"/>
          <c:dispUnitsLbl>
            <c:layout>
              <c:manualLayout>
                <c:xMode val="edge"/>
                <c:yMode val="edge"/>
                <c:x val="1.5774632900617154E-2"/>
                <c:y val="0.19027780149959864"/>
              </c:manualLayout>
            </c:layout>
            <c:tx>
              <c:rich>
                <a:bodyPr rot="-5400000" spcFirstLastPara="1" vertOverflow="ellipsis" vert="horz" wrap="square" anchor="ctr" anchorCtr="1"/>
                <a:lstStyle/>
                <a:p>
                  <a:pPr>
                    <a:defRPr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NPV (M$)</a:t>
                  </a:r>
                </a:p>
              </c:rich>
            </c:tx>
            <c:spPr>
              <a:noFill/>
              <a:ln>
                <a:noFill/>
              </a:ln>
              <a:effectLst/>
            </c:spPr>
            <c:txPr>
              <a:bodyPr rot="-5400000" spcFirstLastPara="1" vertOverflow="ellipsis" vert="horz" wrap="square" anchor="ctr" anchorCtr="1"/>
              <a:lstStyle/>
              <a:p>
                <a:pPr>
                  <a:defRPr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ispUnitsLbl>
        </c:dispUnits>
      </c:valAx>
      <c:spPr>
        <a:noFill/>
        <a:ln>
          <a:solidFill>
            <a:sysClr val="window" lastClr="FFFFFF">
              <a:lumMod val="85000"/>
            </a:sysClr>
          </a:solidFill>
        </a:ln>
        <a:effectLst/>
      </c:spPr>
    </c:plotArea>
    <c:plotVisOnly val="1"/>
    <c:dispBlanksAs val="gap"/>
    <c:showDLblsOverMax val="0"/>
  </c:chart>
  <c:spPr>
    <a:solidFill>
      <a:schemeClr val="bg1"/>
    </a:solidFill>
    <a:ln w="9525" cap="flat" cmpd="sng" algn="ctr">
      <a:noFill/>
      <a:round/>
    </a:ln>
    <a:effectLst/>
  </c:spPr>
  <c:txPr>
    <a:bodyPr/>
    <a:lstStyle/>
    <a:p>
      <a:pPr>
        <a:defRPr sz="1600" b="1">
          <a:solidFill>
            <a:schemeClr val="tx1"/>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7AE735-DBD3-4685-8228-FCE46116EF32}" type="doc">
      <dgm:prSet loTypeId="urn:microsoft.com/office/officeart/2005/8/layout/cycle1" loCatId="cycle" qsTypeId="urn:microsoft.com/office/officeart/2005/8/quickstyle/simple4" qsCatId="simple" csTypeId="urn:microsoft.com/office/officeart/2005/8/colors/accent3_5" csCatId="accent3" phldr="1"/>
      <dgm:spPr/>
      <dgm:t>
        <a:bodyPr/>
        <a:lstStyle/>
        <a:p>
          <a:endParaRPr lang="en-US"/>
        </a:p>
      </dgm:t>
    </dgm:pt>
    <dgm:pt modelId="{18D46873-742B-4437-B5ED-4F9E4B5EECF7}">
      <dgm:prSet phldrT="[Text]"/>
      <dgm:spPr/>
      <dgm:t>
        <a:bodyPr/>
        <a:lstStyle/>
        <a:p>
          <a:r>
            <a:rPr lang="en-US" dirty="0"/>
            <a:t> </a:t>
          </a:r>
        </a:p>
      </dgm:t>
    </dgm:pt>
    <dgm:pt modelId="{2CEEA579-79AA-4FA9-B2D7-CE739279762D}" type="parTrans" cxnId="{80EB28DC-D7E8-405A-9428-101F61D13E48}">
      <dgm:prSet/>
      <dgm:spPr/>
      <dgm:t>
        <a:bodyPr/>
        <a:lstStyle/>
        <a:p>
          <a:endParaRPr lang="en-US"/>
        </a:p>
      </dgm:t>
    </dgm:pt>
    <dgm:pt modelId="{CF7D5389-0EC0-40E8-8CC3-3F261A5A825B}" type="sibTrans" cxnId="{80EB28DC-D7E8-405A-9428-101F61D13E48}">
      <dgm:prSet/>
      <dgm:spPr/>
      <dgm:t>
        <a:bodyPr/>
        <a:lstStyle/>
        <a:p>
          <a:endParaRPr lang="en-US"/>
        </a:p>
      </dgm:t>
    </dgm:pt>
    <dgm:pt modelId="{BC97C6C6-B64D-4FD1-B17D-C5BBB9E821F3}">
      <dgm:prSet phldrT="[Text]"/>
      <dgm:spPr/>
      <dgm:t>
        <a:bodyPr/>
        <a:lstStyle/>
        <a:p>
          <a:r>
            <a:rPr lang="en-US" dirty="0"/>
            <a:t> </a:t>
          </a:r>
        </a:p>
      </dgm:t>
    </dgm:pt>
    <dgm:pt modelId="{F5B1E0BA-2658-44F0-B7F1-FDA8EF46419C}" type="parTrans" cxnId="{2A3197F3-0EAA-45AB-B668-CBACB7AF4AB0}">
      <dgm:prSet/>
      <dgm:spPr/>
      <dgm:t>
        <a:bodyPr/>
        <a:lstStyle/>
        <a:p>
          <a:endParaRPr lang="en-US"/>
        </a:p>
      </dgm:t>
    </dgm:pt>
    <dgm:pt modelId="{54B182D0-BAEB-419A-9FF4-DEC17A0D836D}" type="sibTrans" cxnId="{2A3197F3-0EAA-45AB-B668-CBACB7AF4AB0}">
      <dgm:prSet/>
      <dgm:spPr/>
      <dgm:t>
        <a:bodyPr/>
        <a:lstStyle/>
        <a:p>
          <a:endParaRPr lang="en-US"/>
        </a:p>
      </dgm:t>
    </dgm:pt>
    <dgm:pt modelId="{E699BDF2-F4BB-4BA8-822B-BC884E75F56C}" type="pres">
      <dgm:prSet presAssocID="{567AE735-DBD3-4685-8228-FCE46116EF32}" presName="cycle" presStyleCnt="0">
        <dgm:presLayoutVars>
          <dgm:dir/>
          <dgm:resizeHandles val="exact"/>
        </dgm:presLayoutVars>
      </dgm:prSet>
      <dgm:spPr/>
    </dgm:pt>
    <dgm:pt modelId="{BE516F4A-9AAA-4F5B-B797-F3096703BAC5}" type="pres">
      <dgm:prSet presAssocID="{18D46873-742B-4437-B5ED-4F9E4B5EECF7}" presName="dummy" presStyleCnt="0"/>
      <dgm:spPr/>
    </dgm:pt>
    <dgm:pt modelId="{5EE18516-8EB8-4FF4-80DB-74E6CF4EF318}" type="pres">
      <dgm:prSet presAssocID="{18D46873-742B-4437-B5ED-4F9E4B5EECF7}" presName="node" presStyleLbl="revTx" presStyleIdx="0" presStyleCnt="2">
        <dgm:presLayoutVars>
          <dgm:bulletEnabled val="1"/>
        </dgm:presLayoutVars>
      </dgm:prSet>
      <dgm:spPr/>
    </dgm:pt>
    <dgm:pt modelId="{CD423F33-B273-4F32-B592-308CCC24231E}" type="pres">
      <dgm:prSet presAssocID="{CF7D5389-0EC0-40E8-8CC3-3F261A5A825B}" presName="sibTrans" presStyleLbl="node1" presStyleIdx="0" presStyleCnt="2" custLinFactNeighborX="-165" custLinFactNeighborY="9068"/>
      <dgm:spPr/>
    </dgm:pt>
    <dgm:pt modelId="{FA6D6C2A-7CFF-44BE-87AC-0BDF7CF58E04}" type="pres">
      <dgm:prSet presAssocID="{BC97C6C6-B64D-4FD1-B17D-C5BBB9E821F3}" presName="dummy" presStyleCnt="0"/>
      <dgm:spPr/>
    </dgm:pt>
    <dgm:pt modelId="{BB039324-2936-492A-92B7-FABF42B59479}" type="pres">
      <dgm:prSet presAssocID="{BC97C6C6-B64D-4FD1-B17D-C5BBB9E821F3}" presName="node" presStyleLbl="revTx" presStyleIdx="1" presStyleCnt="2">
        <dgm:presLayoutVars>
          <dgm:bulletEnabled val="1"/>
        </dgm:presLayoutVars>
      </dgm:prSet>
      <dgm:spPr/>
    </dgm:pt>
    <dgm:pt modelId="{A5DB4D4C-B142-4EFE-9E30-DCE2123AE7DD}" type="pres">
      <dgm:prSet presAssocID="{54B182D0-BAEB-419A-9FF4-DEC17A0D836D}" presName="sibTrans" presStyleLbl="node1" presStyleIdx="1" presStyleCnt="2" custLinFactNeighborX="-1207" custLinFactNeighborY="-15177"/>
      <dgm:spPr/>
    </dgm:pt>
  </dgm:ptLst>
  <dgm:cxnLst>
    <dgm:cxn modelId="{DB4AB2B0-9621-4203-AA5E-EE59A273CD6D}" type="presOf" srcId="{567AE735-DBD3-4685-8228-FCE46116EF32}" destId="{E699BDF2-F4BB-4BA8-822B-BC884E75F56C}" srcOrd="0" destOrd="0" presId="urn:microsoft.com/office/officeart/2005/8/layout/cycle1"/>
    <dgm:cxn modelId="{7D95A210-29E1-49E1-BC82-5AECCD124AFF}" type="presOf" srcId="{54B182D0-BAEB-419A-9FF4-DEC17A0D836D}" destId="{A5DB4D4C-B142-4EFE-9E30-DCE2123AE7DD}" srcOrd="0" destOrd="0" presId="urn:microsoft.com/office/officeart/2005/8/layout/cycle1"/>
    <dgm:cxn modelId="{2FAFE153-3DFA-44A5-905F-6D2327F713E7}" type="presOf" srcId="{BC97C6C6-B64D-4FD1-B17D-C5BBB9E821F3}" destId="{BB039324-2936-492A-92B7-FABF42B59479}" srcOrd="0" destOrd="0" presId="urn:microsoft.com/office/officeart/2005/8/layout/cycle1"/>
    <dgm:cxn modelId="{E179C8B8-FE97-4BEF-B268-9EE7B91C66ED}" type="presOf" srcId="{18D46873-742B-4437-B5ED-4F9E4B5EECF7}" destId="{5EE18516-8EB8-4FF4-80DB-74E6CF4EF318}" srcOrd="0" destOrd="0" presId="urn:microsoft.com/office/officeart/2005/8/layout/cycle1"/>
    <dgm:cxn modelId="{4D750DA6-41E9-4595-969B-072AD7DA54FA}" type="presOf" srcId="{CF7D5389-0EC0-40E8-8CC3-3F261A5A825B}" destId="{CD423F33-B273-4F32-B592-308CCC24231E}" srcOrd="0" destOrd="0" presId="urn:microsoft.com/office/officeart/2005/8/layout/cycle1"/>
    <dgm:cxn modelId="{2A3197F3-0EAA-45AB-B668-CBACB7AF4AB0}" srcId="{567AE735-DBD3-4685-8228-FCE46116EF32}" destId="{BC97C6C6-B64D-4FD1-B17D-C5BBB9E821F3}" srcOrd="1" destOrd="0" parTransId="{F5B1E0BA-2658-44F0-B7F1-FDA8EF46419C}" sibTransId="{54B182D0-BAEB-419A-9FF4-DEC17A0D836D}"/>
    <dgm:cxn modelId="{80EB28DC-D7E8-405A-9428-101F61D13E48}" srcId="{567AE735-DBD3-4685-8228-FCE46116EF32}" destId="{18D46873-742B-4437-B5ED-4F9E4B5EECF7}" srcOrd="0" destOrd="0" parTransId="{2CEEA579-79AA-4FA9-B2D7-CE739279762D}" sibTransId="{CF7D5389-0EC0-40E8-8CC3-3F261A5A825B}"/>
    <dgm:cxn modelId="{CD9A351E-C9D2-48F6-A97D-423A2FE5364C}" type="presParOf" srcId="{E699BDF2-F4BB-4BA8-822B-BC884E75F56C}" destId="{BE516F4A-9AAA-4F5B-B797-F3096703BAC5}" srcOrd="0" destOrd="0" presId="urn:microsoft.com/office/officeart/2005/8/layout/cycle1"/>
    <dgm:cxn modelId="{6C705E0A-CC04-4DFD-85CE-E19C02BE96EC}" type="presParOf" srcId="{E699BDF2-F4BB-4BA8-822B-BC884E75F56C}" destId="{5EE18516-8EB8-4FF4-80DB-74E6CF4EF318}" srcOrd="1" destOrd="0" presId="urn:microsoft.com/office/officeart/2005/8/layout/cycle1"/>
    <dgm:cxn modelId="{2BE2AED0-AAB9-446C-8E21-81EC25AB8E7E}" type="presParOf" srcId="{E699BDF2-F4BB-4BA8-822B-BC884E75F56C}" destId="{CD423F33-B273-4F32-B592-308CCC24231E}" srcOrd="2" destOrd="0" presId="urn:microsoft.com/office/officeart/2005/8/layout/cycle1"/>
    <dgm:cxn modelId="{EB128CB4-3ADF-451E-AD5E-F821F192F91D}" type="presParOf" srcId="{E699BDF2-F4BB-4BA8-822B-BC884E75F56C}" destId="{FA6D6C2A-7CFF-44BE-87AC-0BDF7CF58E04}" srcOrd="3" destOrd="0" presId="urn:microsoft.com/office/officeart/2005/8/layout/cycle1"/>
    <dgm:cxn modelId="{2212B552-4F3D-48A1-B41A-88358F1BFEFB}" type="presParOf" srcId="{E699BDF2-F4BB-4BA8-822B-BC884E75F56C}" destId="{BB039324-2936-492A-92B7-FABF42B59479}" srcOrd="4" destOrd="0" presId="urn:microsoft.com/office/officeart/2005/8/layout/cycle1"/>
    <dgm:cxn modelId="{0B094FC1-BCA6-4811-8367-48B807F40872}" type="presParOf" srcId="{E699BDF2-F4BB-4BA8-822B-BC884E75F56C}" destId="{A5DB4D4C-B142-4EFE-9E30-DCE2123AE7DD}"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7AE735-DBD3-4685-8228-FCE46116EF32}" type="doc">
      <dgm:prSet loTypeId="urn:microsoft.com/office/officeart/2005/8/layout/cycle1" loCatId="cycle" qsTypeId="urn:microsoft.com/office/officeart/2005/8/quickstyle/simple4" qsCatId="simple" csTypeId="urn:microsoft.com/office/officeart/2005/8/colors/accent3_5" csCatId="accent3" phldr="1"/>
      <dgm:spPr/>
      <dgm:t>
        <a:bodyPr/>
        <a:lstStyle/>
        <a:p>
          <a:endParaRPr lang="en-US"/>
        </a:p>
      </dgm:t>
    </dgm:pt>
    <dgm:pt modelId="{18D46873-742B-4437-B5ED-4F9E4B5EECF7}">
      <dgm:prSet phldrT="[Text]"/>
      <dgm:spPr/>
      <dgm:t>
        <a:bodyPr/>
        <a:lstStyle/>
        <a:p>
          <a:r>
            <a:rPr lang="en-US" dirty="0"/>
            <a:t> </a:t>
          </a:r>
        </a:p>
      </dgm:t>
    </dgm:pt>
    <dgm:pt modelId="{2CEEA579-79AA-4FA9-B2D7-CE739279762D}" type="parTrans" cxnId="{80EB28DC-D7E8-405A-9428-101F61D13E48}">
      <dgm:prSet/>
      <dgm:spPr/>
      <dgm:t>
        <a:bodyPr/>
        <a:lstStyle/>
        <a:p>
          <a:endParaRPr lang="en-US"/>
        </a:p>
      </dgm:t>
    </dgm:pt>
    <dgm:pt modelId="{CF7D5389-0EC0-40E8-8CC3-3F261A5A825B}" type="sibTrans" cxnId="{80EB28DC-D7E8-405A-9428-101F61D13E48}">
      <dgm:prSet/>
      <dgm:spPr/>
      <dgm:t>
        <a:bodyPr/>
        <a:lstStyle/>
        <a:p>
          <a:endParaRPr lang="en-US"/>
        </a:p>
      </dgm:t>
    </dgm:pt>
    <dgm:pt modelId="{BC97C6C6-B64D-4FD1-B17D-C5BBB9E821F3}">
      <dgm:prSet phldrT="[Text]"/>
      <dgm:spPr/>
      <dgm:t>
        <a:bodyPr/>
        <a:lstStyle/>
        <a:p>
          <a:r>
            <a:rPr lang="en-US" dirty="0"/>
            <a:t> </a:t>
          </a:r>
        </a:p>
      </dgm:t>
    </dgm:pt>
    <dgm:pt modelId="{F5B1E0BA-2658-44F0-B7F1-FDA8EF46419C}" type="parTrans" cxnId="{2A3197F3-0EAA-45AB-B668-CBACB7AF4AB0}">
      <dgm:prSet/>
      <dgm:spPr/>
      <dgm:t>
        <a:bodyPr/>
        <a:lstStyle/>
        <a:p>
          <a:endParaRPr lang="en-US"/>
        </a:p>
      </dgm:t>
    </dgm:pt>
    <dgm:pt modelId="{54B182D0-BAEB-419A-9FF4-DEC17A0D836D}" type="sibTrans" cxnId="{2A3197F3-0EAA-45AB-B668-CBACB7AF4AB0}">
      <dgm:prSet/>
      <dgm:spPr/>
      <dgm:t>
        <a:bodyPr/>
        <a:lstStyle/>
        <a:p>
          <a:endParaRPr lang="en-US"/>
        </a:p>
      </dgm:t>
    </dgm:pt>
    <dgm:pt modelId="{E699BDF2-F4BB-4BA8-822B-BC884E75F56C}" type="pres">
      <dgm:prSet presAssocID="{567AE735-DBD3-4685-8228-FCE46116EF32}" presName="cycle" presStyleCnt="0">
        <dgm:presLayoutVars>
          <dgm:dir/>
          <dgm:resizeHandles val="exact"/>
        </dgm:presLayoutVars>
      </dgm:prSet>
      <dgm:spPr/>
    </dgm:pt>
    <dgm:pt modelId="{BE516F4A-9AAA-4F5B-B797-F3096703BAC5}" type="pres">
      <dgm:prSet presAssocID="{18D46873-742B-4437-B5ED-4F9E4B5EECF7}" presName="dummy" presStyleCnt="0"/>
      <dgm:spPr/>
    </dgm:pt>
    <dgm:pt modelId="{5EE18516-8EB8-4FF4-80DB-74E6CF4EF318}" type="pres">
      <dgm:prSet presAssocID="{18D46873-742B-4437-B5ED-4F9E4B5EECF7}" presName="node" presStyleLbl="revTx" presStyleIdx="0" presStyleCnt="2">
        <dgm:presLayoutVars>
          <dgm:bulletEnabled val="1"/>
        </dgm:presLayoutVars>
      </dgm:prSet>
      <dgm:spPr/>
    </dgm:pt>
    <dgm:pt modelId="{CD423F33-B273-4F32-B592-308CCC24231E}" type="pres">
      <dgm:prSet presAssocID="{CF7D5389-0EC0-40E8-8CC3-3F261A5A825B}" presName="sibTrans" presStyleLbl="node1" presStyleIdx="0" presStyleCnt="2" custLinFactNeighborX="-165" custLinFactNeighborY="9068"/>
      <dgm:spPr/>
    </dgm:pt>
    <dgm:pt modelId="{FA6D6C2A-7CFF-44BE-87AC-0BDF7CF58E04}" type="pres">
      <dgm:prSet presAssocID="{BC97C6C6-B64D-4FD1-B17D-C5BBB9E821F3}" presName="dummy" presStyleCnt="0"/>
      <dgm:spPr/>
    </dgm:pt>
    <dgm:pt modelId="{BB039324-2936-492A-92B7-FABF42B59479}" type="pres">
      <dgm:prSet presAssocID="{BC97C6C6-B64D-4FD1-B17D-C5BBB9E821F3}" presName="node" presStyleLbl="revTx" presStyleIdx="1" presStyleCnt="2">
        <dgm:presLayoutVars>
          <dgm:bulletEnabled val="1"/>
        </dgm:presLayoutVars>
      </dgm:prSet>
      <dgm:spPr/>
    </dgm:pt>
    <dgm:pt modelId="{A5DB4D4C-B142-4EFE-9E30-DCE2123AE7DD}" type="pres">
      <dgm:prSet presAssocID="{54B182D0-BAEB-419A-9FF4-DEC17A0D836D}" presName="sibTrans" presStyleLbl="node1" presStyleIdx="1" presStyleCnt="2" custLinFactNeighborX="-1207" custLinFactNeighborY="-15177"/>
      <dgm:spPr/>
    </dgm:pt>
  </dgm:ptLst>
  <dgm:cxnLst>
    <dgm:cxn modelId="{0C35AC51-0970-4406-B233-A27CEB21DF9F}" type="presOf" srcId="{54B182D0-BAEB-419A-9FF4-DEC17A0D836D}" destId="{A5DB4D4C-B142-4EFE-9E30-DCE2123AE7DD}" srcOrd="0" destOrd="0" presId="urn:microsoft.com/office/officeart/2005/8/layout/cycle1"/>
    <dgm:cxn modelId="{DEA26141-A550-4B37-80AB-B39DAA8CF0B2}" type="presOf" srcId="{BC97C6C6-B64D-4FD1-B17D-C5BBB9E821F3}" destId="{BB039324-2936-492A-92B7-FABF42B59479}" srcOrd="0" destOrd="0" presId="urn:microsoft.com/office/officeart/2005/8/layout/cycle1"/>
    <dgm:cxn modelId="{7C01FA02-3982-4010-867A-F7523C962EA7}" type="presOf" srcId="{CF7D5389-0EC0-40E8-8CC3-3F261A5A825B}" destId="{CD423F33-B273-4F32-B592-308CCC24231E}" srcOrd="0" destOrd="0" presId="urn:microsoft.com/office/officeart/2005/8/layout/cycle1"/>
    <dgm:cxn modelId="{66EC943C-23BC-4720-83A2-8DB75D841A7A}" type="presOf" srcId="{567AE735-DBD3-4685-8228-FCE46116EF32}" destId="{E699BDF2-F4BB-4BA8-822B-BC884E75F56C}" srcOrd="0" destOrd="0" presId="urn:microsoft.com/office/officeart/2005/8/layout/cycle1"/>
    <dgm:cxn modelId="{2A3197F3-0EAA-45AB-B668-CBACB7AF4AB0}" srcId="{567AE735-DBD3-4685-8228-FCE46116EF32}" destId="{BC97C6C6-B64D-4FD1-B17D-C5BBB9E821F3}" srcOrd="1" destOrd="0" parTransId="{F5B1E0BA-2658-44F0-B7F1-FDA8EF46419C}" sibTransId="{54B182D0-BAEB-419A-9FF4-DEC17A0D836D}"/>
    <dgm:cxn modelId="{80EB28DC-D7E8-405A-9428-101F61D13E48}" srcId="{567AE735-DBD3-4685-8228-FCE46116EF32}" destId="{18D46873-742B-4437-B5ED-4F9E4B5EECF7}" srcOrd="0" destOrd="0" parTransId="{2CEEA579-79AA-4FA9-B2D7-CE739279762D}" sibTransId="{CF7D5389-0EC0-40E8-8CC3-3F261A5A825B}"/>
    <dgm:cxn modelId="{C895752D-2DF0-477E-917A-F912AB14ED4C}" type="presOf" srcId="{18D46873-742B-4437-B5ED-4F9E4B5EECF7}" destId="{5EE18516-8EB8-4FF4-80DB-74E6CF4EF318}" srcOrd="0" destOrd="0" presId="urn:microsoft.com/office/officeart/2005/8/layout/cycle1"/>
    <dgm:cxn modelId="{D2B1BC95-AFD3-4AA0-94C2-0DDF7810B513}" type="presParOf" srcId="{E699BDF2-F4BB-4BA8-822B-BC884E75F56C}" destId="{BE516F4A-9AAA-4F5B-B797-F3096703BAC5}" srcOrd="0" destOrd="0" presId="urn:microsoft.com/office/officeart/2005/8/layout/cycle1"/>
    <dgm:cxn modelId="{BF76ADC7-54D6-46B7-8DC4-596CD7229B80}" type="presParOf" srcId="{E699BDF2-F4BB-4BA8-822B-BC884E75F56C}" destId="{5EE18516-8EB8-4FF4-80DB-74E6CF4EF318}" srcOrd="1" destOrd="0" presId="urn:microsoft.com/office/officeart/2005/8/layout/cycle1"/>
    <dgm:cxn modelId="{C87F7F26-3E6B-4889-8C16-046A4BFED965}" type="presParOf" srcId="{E699BDF2-F4BB-4BA8-822B-BC884E75F56C}" destId="{CD423F33-B273-4F32-B592-308CCC24231E}" srcOrd="2" destOrd="0" presId="urn:microsoft.com/office/officeart/2005/8/layout/cycle1"/>
    <dgm:cxn modelId="{AE8B6105-917E-4724-AE15-659B853AF6FE}" type="presParOf" srcId="{E699BDF2-F4BB-4BA8-822B-BC884E75F56C}" destId="{FA6D6C2A-7CFF-44BE-87AC-0BDF7CF58E04}" srcOrd="3" destOrd="0" presId="urn:microsoft.com/office/officeart/2005/8/layout/cycle1"/>
    <dgm:cxn modelId="{C0915DD0-552A-4F4E-B4F7-5C5F8AABF62D}" type="presParOf" srcId="{E699BDF2-F4BB-4BA8-822B-BC884E75F56C}" destId="{BB039324-2936-492A-92B7-FABF42B59479}" srcOrd="4" destOrd="0" presId="urn:microsoft.com/office/officeart/2005/8/layout/cycle1"/>
    <dgm:cxn modelId="{FDC88C2F-86EC-45B9-85FE-A66909573BC2}" type="presParOf" srcId="{E699BDF2-F4BB-4BA8-822B-BC884E75F56C}" destId="{A5DB4D4C-B142-4EFE-9E30-DCE2123AE7DD}"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18516-8EB8-4FF4-80DB-74E6CF4EF318}">
      <dsp:nvSpPr>
        <dsp:cNvPr id="0" name=""/>
        <dsp:cNvSpPr/>
      </dsp:nvSpPr>
      <dsp:spPr>
        <a:xfrm>
          <a:off x="891225" y="267594"/>
          <a:ext cx="507402" cy="507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 </a:t>
          </a:r>
        </a:p>
      </dsp:txBody>
      <dsp:txXfrm>
        <a:off x="891225" y="267594"/>
        <a:ext cx="507402" cy="507402"/>
      </dsp:txXfrm>
    </dsp:sp>
    <dsp:sp modelId="{CD423F33-B273-4F32-B592-308CCC24231E}">
      <dsp:nvSpPr>
        <dsp:cNvPr id="0" name=""/>
        <dsp:cNvSpPr/>
      </dsp:nvSpPr>
      <dsp:spPr>
        <a:xfrm>
          <a:off x="207711" y="94504"/>
          <a:ext cx="1042683" cy="1042683"/>
        </a:xfrm>
        <a:prstGeom prst="circularArrow">
          <a:avLst>
            <a:gd name="adj1" fmla="val 9489"/>
            <a:gd name="adj2" fmla="val 685550"/>
            <a:gd name="adj3" fmla="val 7847878"/>
            <a:gd name="adj4" fmla="val 2266572"/>
            <a:gd name="adj5" fmla="val 11071"/>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B039324-2936-492A-92B7-FABF42B59479}">
      <dsp:nvSpPr>
        <dsp:cNvPr id="0" name=""/>
        <dsp:cNvSpPr/>
      </dsp:nvSpPr>
      <dsp:spPr>
        <a:xfrm>
          <a:off x="62919" y="267594"/>
          <a:ext cx="507402" cy="507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 </a:t>
          </a:r>
        </a:p>
      </dsp:txBody>
      <dsp:txXfrm>
        <a:off x="62919" y="267594"/>
        <a:ext cx="507402" cy="507402"/>
      </dsp:txXfrm>
    </dsp:sp>
    <dsp:sp modelId="{A5DB4D4C-B142-4EFE-9E30-DCE2123AE7DD}">
      <dsp:nvSpPr>
        <dsp:cNvPr id="0" name=""/>
        <dsp:cNvSpPr/>
      </dsp:nvSpPr>
      <dsp:spPr>
        <a:xfrm>
          <a:off x="196847" y="-158294"/>
          <a:ext cx="1042683" cy="1042683"/>
        </a:xfrm>
        <a:prstGeom prst="circularArrow">
          <a:avLst>
            <a:gd name="adj1" fmla="val 9489"/>
            <a:gd name="adj2" fmla="val 685550"/>
            <a:gd name="adj3" fmla="val 18647878"/>
            <a:gd name="adj4" fmla="val 13066572"/>
            <a:gd name="adj5" fmla="val 11071"/>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18516-8EB8-4FF4-80DB-74E6CF4EF318}">
      <dsp:nvSpPr>
        <dsp:cNvPr id="0" name=""/>
        <dsp:cNvSpPr/>
      </dsp:nvSpPr>
      <dsp:spPr>
        <a:xfrm>
          <a:off x="568111" y="170577"/>
          <a:ext cx="323443" cy="323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 </a:t>
          </a:r>
        </a:p>
      </dsp:txBody>
      <dsp:txXfrm>
        <a:off x="568111" y="170577"/>
        <a:ext cx="323443" cy="323443"/>
      </dsp:txXfrm>
    </dsp:sp>
    <dsp:sp modelId="{CD423F33-B273-4F32-B592-308CCC24231E}">
      <dsp:nvSpPr>
        <dsp:cNvPr id="0" name=""/>
        <dsp:cNvSpPr/>
      </dsp:nvSpPr>
      <dsp:spPr>
        <a:xfrm>
          <a:off x="132405" y="60241"/>
          <a:ext cx="664658" cy="664658"/>
        </a:xfrm>
        <a:prstGeom prst="circularArrow">
          <a:avLst>
            <a:gd name="adj1" fmla="val 9489"/>
            <a:gd name="adj2" fmla="val 685550"/>
            <a:gd name="adj3" fmla="val 7847878"/>
            <a:gd name="adj4" fmla="val 2266572"/>
            <a:gd name="adj5" fmla="val 11071"/>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B039324-2936-492A-92B7-FABF42B59479}">
      <dsp:nvSpPr>
        <dsp:cNvPr id="0" name=""/>
        <dsp:cNvSpPr/>
      </dsp:nvSpPr>
      <dsp:spPr>
        <a:xfrm>
          <a:off x="40108" y="170577"/>
          <a:ext cx="323443" cy="323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 </a:t>
          </a:r>
        </a:p>
      </dsp:txBody>
      <dsp:txXfrm>
        <a:off x="40108" y="170577"/>
        <a:ext cx="323443" cy="323443"/>
      </dsp:txXfrm>
    </dsp:sp>
    <dsp:sp modelId="{A5DB4D4C-B142-4EFE-9E30-DCE2123AE7DD}">
      <dsp:nvSpPr>
        <dsp:cNvPr id="0" name=""/>
        <dsp:cNvSpPr/>
      </dsp:nvSpPr>
      <dsp:spPr>
        <a:xfrm>
          <a:off x="125480" y="-100904"/>
          <a:ext cx="664658" cy="664658"/>
        </a:xfrm>
        <a:prstGeom prst="circularArrow">
          <a:avLst>
            <a:gd name="adj1" fmla="val 9489"/>
            <a:gd name="adj2" fmla="val 685550"/>
            <a:gd name="adj3" fmla="val 18647878"/>
            <a:gd name="adj4" fmla="val 13066572"/>
            <a:gd name="adj5" fmla="val 11071"/>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1808" cy="464662"/>
          </a:xfrm>
          <a:prstGeom prst="rect">
            <a:avLst/>
          </a:prstGeom>
        </p:spPr>
        <p:txBody>
          <a:bodyPr vert="horz" lIns="90608" tIns="45304" rIns="90608" bIns="45304" rtlCol="0"/>
          <a:lstStyle>
            <a:lvl1pPr algn="l">
              <a:defRPr sz="1200"/>
            </a:lvl1pPr>
          </a:lstStyle>
          <a:p>
            <a:endParaRPr lang="en-US"/>
          </a:p>
        </p:txBody>
      </p:sp>
      <p:sp>
        <p:nvSpPr>
          <p:cNvPr id="3" name="Date Placeholder 2"/>
          <p:cNvSpPr>
            <a:spLocks noGrp="1"/>
          </p:cNvSpPr>
          <p:nvPr>
            <p:ph type="dt" sz="quarter" idx="1"/>
          </p:nvPr>
        </p:nvSpPr>
        <p:spPr>
          <a:xfrm>
            <a:off x="3898449" y="0"/>
            <a:ext cx="2981808" cy="464662"/>
          </a:xfrm>
          <a:prstGeom prst="rect">
            <a:avLst/>
          </a:prstGeom>
        </p:spPr>
        <p:txBody>
          <a:bodyPr vert="horz" lIns="90608" tIns="45304" rIns="90608" bIns="45304" rtlCol="0"/>
          <a:lstStyle>
            <a:lvl1pPr algn="r">
              <a:defRPr sz="1200"/>
            </a:lvl1pPr>
          </a:lstStyle>
          <a:p>
            <a:fld id="{3D10086A-0C82-4A75-A397-2C2857BF162D}" type="datetimeFigureOut">
              <a:rPr lang="en-US" smtClean="0"/>
              <a:t>10/3/2016</a:t>
            </a:fld>
            <a:endParaRPr lang="en-US"/>
          </a:p>
        </p:txBody>
      </p:sp>
      <p:sp>
        <p:nvSpPr>
          <p:cNvPr id="4" name="Footer Placeholder 3"/>
          <p:cNvSpPr>
            <a:spLocks noGrp="1"/>
          </p:cNvSpPr>
          <p:nvPr>
            <p:ph type="ftr" sz="quarter" idx="2"/>
          </p:nvPr>
        </p:nvSpPr>
        <p:spPr>
          <a:xfrm>
            <a:off x="0" y="8830153"/>
            <a:ext cx="2981808" cy="464662"/>
          </a:xfrm>
          <a:prstGeom prst="rect">
            <a:avLst/>
          </a:prstGeom>
        </p:spPr>
        <p:txBody>
          <a:bodyPr vert="horz" lIns="90608" tIns="45304" rIns="90608" bIns="45304" rtlCol="0" anchor="b"/>
          <a:lstStyle>
            <a:lvl1pPr algn="l">
              <a:defRPr sz="1200"/>
            </a:lvl1pPr>
          </a:lstStyle>
          <a:p>
            <a:endParaRPr lang="en-US"/>
          </a:p>
        </p:txBody>
      </p:sp>
      <p:sp>
        <p:nvSpPr>
          <p:cNvPr id="5" name="Slide Number Placeholder 4"/>
          <p:cNvSpPr>
            <a:spLocks noGrp="1"/>
          </p:cNvSpPr>
          <p:nvPr>
            <p:ph type="sldNum" sz="quarter" idx="3"/>
          </p:nvPr>
        </p:nvSpPr>
        <p:spPr>
          <a:xfrm>
            <a:off x="3898449" y="8830153"/>
            <a:ext cx="2981808" cy="464662"/>
          </a:xfrm>
          <a:prstGeom prst="rect">
            <a:avLst/>
          </a:prstGeom>
        </p:spPr>
        <p:txBody>
          <a:bodyPr vert="horz" lIns="90608" tIns="45304" rIns="90608" bIns="45304" rtlCol="0" anchor="b"/>
          <a:lstStyle>
            <a:lvl1pPr algn="r">
              <a:defRPr sz="1200"/>
            </a:lvl1pPr>
          </a:lstStyle>
          <a:p>
            <a:fld id="{EA895196-C7EA-4A73-A2FD-4DE07581794C}" type="slidenum">
              <a:rPr lang="en-US" smtClean="0"/>
              <a:t>‹#›</a:t>
            </a:fld>
            <a:endParaRPr lang="en-US"/>
          </a:p>
        </p:txBody>
      </p:sp>
    </p:spTree>
    <p:extLst>
      <p:ext uri="{BB962C8B-B14F-4D97-AF65-F5344CB8AC3E}">
        <p14:creationId xmlns:p14="http://schemas.microsoft.com/office/powerpoint/2010/main" val="680146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1808" cy="464662"/>
          </a:xfrm>
          <a:prstGeom prst="rect">
            <a:avLst/>
          </a:prstGeom>
        </p:spPr>
        <p:txBody>
          <a:bodyPr vert="horz" lIns="90608" tIns="45304" rIns="90608" bIns="45304" rtlCol="0"/>
          <a:lstStyle>
            <a:lvl1pPr algn="l">
              <a:defRPr sz="1200"/>
            </a:lvl1pPr>
          </a:lstStyle>
          <a:p>
            <a:endParaRPr lang="en-US"/>
          </a:p>
        </p:txBody>
      </p:sp>
      <p:sp>
        <p:nvSpPr>
          <p:cNvPr id="3" name="Date Placeholder 2"/>
          <p:cNvSpPr>
            <a:spLocks noGrp="1"/>
          </p:cNvSpPr>
          <p:nvPr>
            <p:ph type="dt" idx="1"/>
          </p:nvPr>
        </p:nvSpPr>
        <p:spPr>
          <a:xfrm>
            <a:off x="3898449" y="0"/>
            <a:ext cx="2981808" cy="464662"/>
          </a:xfrm>
          <a:prstGeom prst="rect">
            <a:avLst/>
          </a:prstGeom>
        </p:spPr>
        <p:txBody>
          <a:bodyPr vert="horz" lIns="90608" tIns="45304" rIns="90608" bIns="45304" rtlCol="0"/>
          <a:lstStyle>
            <a:lvl1pPr algn="r">
              <a:defRPr sz="1200"/>
            </a:lvl1pPr>
          </a:lstStyle>
          <a:p>
            <a:fld id="{525EAA91-193C-40D8-B3F7-781F875A074B}" type="datetimeFigureOut">
              <a:rPr lang="en-US" smtClean="0"/>
              <a:t>10/3/2016</a:t>
            </a:fld>
            <a:endParaRPr lang="en-US"/>
          </a:p>
        </p:txBody>
      </p:sp>
      <p:sp>
        <p:nvSpPr>
          <p:cNvPr id="4" name="Slide Image Placeholder 3"/>
          <p:cNvSpPr>
            <a:spLocks noGrp="1" noRot="1" noChangeAspect="1"/>
          </p:cNvSpPr>
          <p:nvPr>
            <p:ph type="sldImg" idx="2"/>
          </p:nvPr>
        </p:nvSpPr>
        <p:spPr>
          <a:xfrm>
            <a:off x="1117600" y="698500"/>
            <a:ext cx="4646613" cy="3486150"/>
          </a:xfrm>
          <a:prstGeom prst="rect">
            <a:avLst/>
          </a:prstGeom>
          <a:noFill/>
          <a:ln w="12700">
            <a:solidFill>
              <a:prstClr val="black"/>
            </a:solidFill>
          </a:ln>
        </p:spPr>
        <p:txBody>
          <a:bodyPr vert="horz" lIns="90608" tIns="45304" rIns="90608" bIns="45304" rtlCol="0" anchor="ctr"/>
          <a:lstStyle/>
          <a:p>
            <a:endParaRPr lang="en-US"/>
          </a:p>
        </p:txBody>
      </p:sp>
      <p:sp>
        <p:nvSpPr>
          <p:cNvPr id="5" name="Notes Placeholder 4"/>
          <p:cNvSpPr>
            <a:spLocks noGrp="1"/>
          </p:cNvSpPr>
          <p:nvPr>
            <p:ph type="body" sz="quarter" idx="3"/>
          </p:nvPr>
        </p:nvSpPr>
        <p:spPr>
          <a:xfrm>
            <a:off x="687871" y="4415078"/>
            <a:ext cx="5506073" cy="4183540"/>
          </a:xfrm>
          <a:prstGeom prst="rect">
            <a:avLst/>
          </a:prstGeom>
        </p:spPr>
        <p:txBody>
          <a:bodyPr vert="horz" lIns="90608" tIns="45304" rIns="90608" bIns="4530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153"/>
            <a:ext cx="2981808" cy="464662"/>
          </a:xfrm>
          <a:prstGeom prst="rect">
            <a:avLst/>
          </a:prstGeom>
        </p:spPr>
        <p:txBody>
          <a:bodyPr vert="horz" lIns="90608" tIns="45304" rIns="90608" bIns="45304" rtlCol="0" anchor="b"/>
          <a:lstStyle>
            <a:lvl1pPr algn="l">
              <a:defRPr sz="1200"/>
            </a:lvl1pPr>
          </a:lstStyle>
          <a:p>
            <a:endParaRPr lang="en-US"/>
          </a:p>
        </p:txBody>
      </p:sp>
      <p:sp>
        <p:nvSpPr>
          <p:cNvPr id="7" name="Slide Number Placeholder 6"/>
          <p:cNvSpPr>
            <a:spLocks noGrp="1"/>
          </p:cNvSpPr>
          <p:nvPr>
            <p:ph type="sldNum" sz="quarter" idx="5"/>
          </p:nvPr>
        </p:nvSpPr>
        <p:spPr>
          <a:xfrm>
            <a:off x="3898449" y="8830153"/>
            <a:ext cx="2981808" cy="464662"/>
          </a:xfrm>
          <a:prstGeom prst="rect">
            <a:avLst/>
          </a:prstGeom>
        </p:spPr>
        <p:txBody>
          <a:bodyPr vert="horz" lIns="90608" tIns="45304" rIns="90608" bIns="45304" rtlCol="0" anchor="b"/>
          <a:lstStyle>
            <a:lvl1pPr algn="r">
              <a:defRPr sz="1200"/>
            </a:lvl1pPr>
          </a:lstStyle>
          <a:p>
            <a:fld id="{6192157F-58B3-49A3-9090-6987A98EB37E}" type="slidenum">
              <a:rPr lang="en-US" smtClean="0"/>
              <a:t>‹#›</a:t>
            </a:fld>
            <a:endParaRPr lang="en-US"/>
          </a:p>
        </p:txBody>
      </p:sp>
    </p:spTree>
    <p:extLst>
      <p:ext uri="{BB962C8B-B14F-4D97-AF65-F5344CB8AC3E}">
        <p14:creationId xmlns:p14="http://schemas.microsoft.com/office/powerpoint/2010/main" val="664031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r>
              <a:rPr lang="en-US" baseline="0" dirty="0"/>
              <a:t> everyone, this is Jiyao. it is my great honor to give you this presentation. Today I am going to introduce you a leader-follower… This work is co-authored with prof. You at Cornell university.</a:t>
            </a:r>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1</a:t>
            </a:fld>
            <a:endParaRPr lang="en-US"/>
          </a:p>
        </p:txBody>
      </p:sp>
    </p:spTree>
    <p:extLst>
      <p:ext uri="{BB962C8B-B14F-4D97-AF65-F5344CB8AC3E}">
        <p14:creationId xmlns:p14="http://schemas.microsoft.com/office/powerpoint/2010/main" val="80196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a:t>
            </a:r>
            <a:endParaRPr lang="en-US"/>
          </a:p>
        </p:txBody>
      </p:sp>
      <p:sp>
        <p:nvSpPr>
          <p:cNvPr id="4" name="Slide Number Placeholder 3"/>
          <p:cNvSpPr>
            <a:spLocks noGrp="1"/>
          </p:cNvSpPr>
          <p:nvPr>
            <p:ph type="sldNum" sz="quarter" idx="10"/>
          </p:nvPr>
        </p:nvSpPr>
        <p:spPr/>
        <p:txBody>
          <a:bodyPr/>
          <a:lstStyle/>
          <a:p>
            <a:fld id="{6192157F-58B3-49A3-9090-6987A98EB37E}" type="slidenum">
              <a:rPr lang="en-US" smtClean="0"/>
              <a:t>11</a:t>
            </a:fld>
            <a:endParaRPr lang="en-US"/>
          </a:p>
        </p:txBody>
      </p:sp>
    </p:spTree>
    <p:extLst>
      <p:ext uri="{BB962C8B-B14F-4D97-AF65-F5344CB8AC3E}">
        <p14:creationId xmlns:p14="http://schemas.microsoft.com/office/powerpoint/2010/main" val="1126880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Under a fee-based contract, processors receive a fee based on how much gas they process. Under this type of contract, the processor does not have any direct sensitivity to commodity prices since revenues are linked to volume and not prices.</a:t>
            </a:r>
          </a:p>
          <a:p>
            <a:r>
              <a:rPr lang="en-US" sz="1200" b="0" i="0" kern="1200" dirty="0">
                <a:solidFill>
                  <a:schemeClr val="tx1"/>
                </a:solidFill>
                <a:effectLst/>
                <a:latin typeface="+mn-lt"/>
                <a:ea typeface="+mn-ea"/>
                <a:cs typeface="+mn-cs"/>
              </a:rPr>
              <a:t>Under percentage of proceeds (POP) contracts, processors receive an agreed upon percentage of the actual proceeds of the sale of the dry natural gas and NGLs. Under this contract, the higher the price of natural gas and NGLs, the stronger the processors margins will be.</a:t>
            </a:r>
          </a:p>
          <a:p>
            <a:r>
              <a:rPr lang="en-US" sz="1200" b="0" i="0" kern="1200" dirty="0">
                <a:solidFill>
                  <a:schemeClr val="tx1"/>
                </a:solidFill>
                <a:effectLst/>
                <a:latin typeface="+mn-lt"/>
                <a:ea typeface="+mn-ea"/>
                <a:cs typeface="+mn-cs"/>
              </a:rPr>
              <a:t>Under keep-whole contracts, the processor retains the NGLs extracted and returns the processed natural gas or value of the natural gas to the producer. Under this contract, the processor benefits when the price of NGLs increases and the price of natural gas decreases.</a:t>
            </a:r>
            <a:endParaRPr lang="en-US" sz="1200" dirty="0"/>
          </a:p>
        </p:txBody>
      </p:sp>
      <p:sp>
        <p:nvSpPr>
          <p:cNvPr id="4" name="Slide Number Placeholder 3"/>
          <p:cNvSpPr>
            <a:spLocks noGrp="1"/>
          </p:cNvSpPr>
          <p:nvPr>
            <p:ph type="sldNum" sz="quarter" idx="10"/>
          </p:nvPr>
        </p:nvSpPr>
        <p:spPr/>
        <p:txBody>
          <a:bodyPr/>
          <a:lstStyle/>
          <a:p>
            <a:fld id="{6192157F-58B3-49A3-9090-6987A98EB37E}" type="slidenum">
              <a:rPr lang="en-US" smtClean="0"/>
              <a:t>12</a:t>
            </a:fld>
            <a:endParaRPr lang="en-US"/>
          </a:p>
        </p:txBody>
      </p:sp>
    </p:spTree>
    <p:extLst>
      <p:ext uri="{BB962C8B-B14F-4D97-AF65-F5344CB8AC3E}">
        <p14:creationId xmlns:p14="http://schemas.microsoft.com/office/powerpoint/2010/main" val="398163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Under a fee-based contract, processors receive a fee based on how much gas they process. Under this type of contract, the processor does not have any direct sensitivity to commodity prices since revenues are linked to volume and not prices.</a:t>
            </a:r>
          </a:p>
          <a:p>
            <a:r>
              <a:rPr lang="en-US" sz="1200" b="0" i="0" kern="1200" dirty="0">
                <a:solidFill>
                  <a:schemeClr val="tx1"/>
                </a:solidFill>
                <a:effectLst/>
                <a:latin typeface="+mn-lt"/>
                <a:ea typeface="+mn-ea"/>
                <a:cs typeface="+mn-cs"/>
              </a:rPr>
              <a:t>Under percentage of proceeds (POP) contracts, processors receive an agreed upon percentage of the actual proceeds of the sale of the dry natural gas and NGLs. Under this contract, the higher the price of natural gas and NGLs, the stronger the processors margins will be.</a:t>
            </a:r>
          </a:p>
          <a:p>
            <a:r>
              <a:rPr lang="en-US" sz="1200" b="0" i="0" kern="1200" dirty="0">
                <a:solidFill>
                  <a:schemeClr val="tx1"/>
                </a:solidFill>
                <a:effectLst/>
                <a:latin typeface="+mn-lt"/>
                <a:ea typeface="+mn-ea"/>
                <a:cs typeface="+mn-cs"/>
              </a:rPr>
              <a:t>Under keep-whole contracts, the processor retains the NGLs extracted and returns the processed natural gas or value of the natural gas to the producer. Under this contract, the processor benefits when the price of NGLs increases and the price of natural gas decreases.</a:t>
            </a:r>
            <a:endParaRPr lang="en-US" sz="1200" dirty="0"/>
          </a:p>
        </p:txBody>
      </p:sp>
      <p:sp>
        <p:nvSpPr>
          <p:cNvPr id="4" name="Slide Number Placeholder 3"/>
          <p:cNvSpPr>
            <a:spLocks noGrp="1"/>
          </p:cNvSpPr>
          <p:nvPr>
            <p:ph type="sldNum" sz="quarter" idx="10"/>
          </p:nvPr>
        </p:nvSpPr>
        <p:spPr/>
        <p:txBody>
          <a:bodyPr/>
          <a:lstStyle/>
          <a:p>
            <a:fld id="{6192157F-58B3-49A3-9090-6987A98EB37E}" type="slidenum">
              <a:rPr lang="en-US" smtClean="0"/>
              <a:t>13</a:t>
            </a:fld>
            <a:endParaRPr lang="en-US"/>
          </a:p>
        </p:txBody>
      </p:sp>
    </p:spTree>
    <p:extLst>
      <p:ext uri="{BB962C8B-B14F-4D97-AF65-F5344CB8AC3E}">
        <p14:creationId xmlns:p14="http://schemas.microsoft.com/office/powerpoint/2010/main" val="4033135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14</a:t>
            </a:fld>
            <a:endParaRPr lang="en-US"/>
          </a:p>
        </p:txBody>
      </p:sp>
    </p:spTree>
    <p:extLst>
      <p:ext uri="{BB962C8B-B14F-4D97-AF65-F5344CB8AC3E}">
        <p14:creationId xmlns:p14="http://schemas.microsoft.com/office/powerpoint/2010/main" val="2746652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15</a:t>
            </a:fld>
            <a:endParaRPr lang="en-US"/>
          </a:p>
        </p:txBody>
      </p:sp>
    </p:spTree>
    <p:extLst>
      <p:ext uri="{BB962C8B-B14F-4D97-AF65-F5344CB8AC3E}">
        <p14:creationId xmlns:p14="http://schemas.microsoft.com/office/powerpoint/2010/main" val="55796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92157F-58B3-49A3-9090-6987A98EB37E}" type="slidenum">
              <a:rPr lang="en-US" smtClean="0"/>
              <a:t>17</a:t>
            </a:fld>
            <a:endParaRPr lang="en-US"/>
          </a:p>
        </p:txBody>
      </p:sp>
    </p:spTree>
    <p:extLst>
      <p:ext uri="{BB962C8B-B14F-4D97-AF65-F5344CB8AC3E}">
        <p14:creationId xmlns:p14="http://schemas.microsoft.com/office/powerpoint/2010/main" val="77009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18</a:t>
            </a:fld>
            <a:endParaRPr lang="en-US"/>
          </a:p>
        </p:txBody>
      </p:sp>
    </p:spTree>
    <p:extLst>
      <p:ext uri="{BB962C8B-B14F-4D97-AF65-F5344CB8AC3E}">
        <p14:creationId xmlns:p14="http://schemas.microsoft.com/office/powerpoint/2010/main" val="1232784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19</a:t>
            </a:fld>
            <a:endParaRPr lang="en-US"/>
          </a:p>
        </p:txBody>
      </p:sp>
    </p:spTree>
    <p:extLst>
      <p:ext uri="{BB962C8B-B14F-4D97-AF65-F5344CB8AC3E}">
        <p14:creationId xmlns:p14="http://schemas.microsoft.com/office/powerpoint/2010/main" val="169414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20</a:t>
            </a:fld>
            <a:endParaRPr lang="en-US"/>
          </a:p>
        </p:txBody>
      </p:sp>
    </p:spTree>
    <p:extLst>
      <p:ext uri="{BB962C8B-B14F-4D97-AF65-F5344CB8AC3E}">
        <p14:creationId xmlns:p14="http://schemas.microsoft.com/office/powerpoint/2010/main" val="2311177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92157F-58B3-49A3-9090-6987A98EB37E}" type="slidenum">
              <a:rPr lang="en-US" smtClean="0"/>
              <a:t>21</a:t>
            </a:fld>
            <a:endParaRPr lang="en-US"/>
          </a:p>
        </p:txBody>
      </p:sp>
    </p:spTree>
    <p:extLst>
      <p:ext uri="{BB962C8B-B14F-4D97-AF65-F5344CB8AC3E}">
        <p14:creationId xmlns:p14="http://schemas.microsoft.com/office/powerpoint/2010/main" val="42436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recent years, people are more and more concerned about sustainability. Therefore, instead of taking economic performance as the only indicator in the supply chain optimization. Multiple metrics, such as GHG emission, energy efficiency, social impacts, etc. have been applied in addition to the economic ones. Based on this, the life cycle optimization approach is proposed and widely used.</a:t>
            </a:r>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2</a:t>
            </a:fld>
            <a:endParaRPr lang="en-US"/>
          </a:p>
        </p:txBody>
      </p:sp>
    </p:spTree>
    <p:extLst>
      <p:ext uri="{BB962C8B-B14F-4D97-AF65-F5344CB8AC3E}">
        <p14:creationId xmlns:p14="http://schemas.microsoft.com/office/powerpoint/2010/main" val="127485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92157F-58B3-49A3-9090-6987A98EB37E}" type="slidenum">
              <a:rPr lang="en-US" smtClean="0"/>
              <a:t>22</a:t>
            </a:fld>
            <a:endParaRPr lang="en-US"/>
          </a:p>
        </p:txBody>
      </p:sp>
    </p:spTree>
    <p:extLst>
      <p:ext uri="{BB962C8B-B14F-4D97-AF65-F5344CB8AC3E}">
        <p14:creationId xmlns:p14="http://schemas.microsoft.com/office/powerpoint/2010/main" val="263287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92157F-58B3-49A3-9090-6987A98EB37E}" type="slidenum">
              <a:rPr lang="en-US" smtClean="0"/>
              <a:t>23</a:t>
            </a:fld>
            <a:endParaRPr lang="en-US"/>
          </a:p>
        </p:txBody>
      </p:sp>
    </p:spTree>
    <p:extLst>
      <p:ext uri="{BB962C8B-B14F-4D97-AF65-F5344CB8AC3E}">
        <p14:creationId xmlns:p14="http://schemas.microsoft.com/office/powerpoint/2010/main" val="1242048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24</a:t>
            </a:fld>
            <a:endParaRPr lang="en-US"/>
          </a:p>
        </p:txBody>
      </p:sp>
    </p:spTree>
    <p:extLst>
      <p:ext uri="{BB962C8B-B14F-4D97-AF65-F5344CB8AC3E}">
        <p14:creationId xmlns:p14="http://schemas.microsoft.com/office/powerpoint/2010/main" val="2906762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until now most of the current supply chain optimization work still rely on centralized models. All the life cycle optimization research is viewing the system from a single-player perspective. which means an aggregated leader is assumed. This single leader has full control of the whole supply chain, and as a result, all the decisions made by the decision maker can be perfectly implemented.</a:t>
            </a:r>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3</a:t>
            </a:fld>
            <a:endParaRPr lang="en-US"/>
          </a:p>
        </p:txBody>
      </p:sp>
    </p:spTree>
    <p:extLst>
      <p:ext uri="{BB962C8B-B14F-4D97-AF65-F5344CB8AC3E}">
        <p14:creationId xmlns:p14="http://schemas.microsoft.com/office/powerpoint/2010/main" val="180645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one can deny the fact that the</a:t>
            </a:r>
            <a:r>
              <a:rPr lang="en-US" baseline="0" dirty="0"/>
              <a:t> centralized model has made great contribution to the supply chain optimization. However, the ideal assumption made in the centralized model is not what we should rely on and can be problematic</a:t>
            </a:r>
            <a:r>
              <a:rPr lang="en-US" altLang="zh-CN" baseline="0" dirty="0"/>
              <a:t>. In practice, a supply chain is normally managed by multiple players. Each of them may pursue different objectives. This easily results in a non-cooperative system. As a consequence, the optimal solutions obtained from the centralized model can be infeasible. To address this drawback of the classical centralized model, the leader-follower game theory is an useful tool.</a:t>
            </a:r>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4</a:t>
            </a:fld>
            <a:endParaRPr lang="en-US"/>
          </a:p>
        </p:txBody>
      </p:sp>
    </p:spTree>
    <p:extLst>
      <p:ext uri="{BB962C8B-B14F-4D97-AF65-F5344CB8AC3E}">
        <p14:creationId xmlns:p14="http://schemas.microsoft.com/office/powerpoint/2010/main" val="3189183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use this figure to show how</a:t>
            </a:r>
            <a:r>
              <a:rPr lang="en-US" baseline="0" dirty="0"/>
              <a:t> this novel modelling framework works. First of all, following the Stackelberg game the players in this supply chain are classified as one leader and one follower. The leader has the information advantage and enjoys the priority to make decisions first. In return, it is the leader’s responsibility to lead the supply chain to a sustainable direction. Therefore, we consider both the economic and environmental objectives for the leader. After the leader’s decisions are observed, the follower will react rationally to pursue its own profit. The conflicting objectives between different criteria and players can be addressed by integrating the leader-follower game theory with life cycle optimization approach, and the resulting problem is a multiobjective MIBLP problem.</a:t>
            </a:r>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6</a:t>
            </a:fld>
            <a:endParaRPr lang="en-US"/>
          </a:p>
        </p:txBody>
      </p:sp>
    </p:spTree>
    <p:extLst>
      <p:ext uri="{BB962C8B-B14F-4D97-AF65-F5344CB8AC3E}">
        <p14:creationId xmlns:p14="http://schemas.microsoft.com/office/powerpoint/2010/main" val="355911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is the motivation of our research. As we all know, natural gas as one of the major energy sources, has the following characters: First, It’s very clean. It has very high energy content, efficient burning property and lower emissions such as CO2 Sox and </a:t>
            </a:r>
            <a:r>
              <a:rPr lang="en-US" baseline="0" dirty="0" err="1"/>
              <a:t>Nox</a:t>
            </a:r>
            <a:r>
              <a:rPr lang="en-US" baseline="0" dirty="0"/>
              <a:t>. Second, it’s very cheap, the average price is around $4~5  per million BTU. Third, it has such a large reservation over the world, that in the U.S. 47.8 trillion cubic meters of natural gas has been explored, rank 5 in the world. Countries like China and Russia also have very large reservations. As to shale gas, we know it’s the unconventional natural gas extracted from shale rock, and it has a long history that the first shale gas production dates back to 1821 in New York. Most importantly, right now about 20% of the energy needs are satisfied by natural gas, and this number is predicted to be 40% in the future. Meanwhile, around 40% natural gas come from shale. </a:t>
            </a:r>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7</a:t>
            </a:fld>
            <a:endParaRPr lang="en-US"/>
          </a:p>
        </p:txBody>
      </p:sp>
    </p:spTree>
    <p:extLst>
      <p:ext uri="{BB962C8B-B14F-4D97-AF65-F5344CB8AC3E}">
        <p14:creationId xmlns:p14="http://schemas.microsoft.com/office/powerpoint/2010/main" val="3075486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a:t>
            </a:r>
            <a:r>
              <a:rPr lang="en-US" baseline="0" dirty="0"/>
              <a:t> we consider the shale gas supply chain as an application of the proposed modeling framework, where the upstream producer/operator, as the player who initiates the supply chain, is identified as the leader. The midstream processor, as the processing service provider, is identified as the follower. We focus on the production phase of shale gas, which covers the cradle-to-gate life cycle of shale gas. </a:t>
            </a:r>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8</a:t>
            </a:fld>
            <a:endParaRPr lang="en-US"/>
          </a:p>
        </p:txBody>
      </p:sp>
    </p:spTree>
    <p:extLst>
      <p:ext uri="{BB962C8B-B14F-4D97-AF65-F5344CB8AC3E}">
        <p14:creationId xmlns:p14="http://schemas.microsoft.com/office/powerpoint/2010/main" val="396282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a:t>
            </a:r>
            <a:r>
              <a:rPr lang="en-US" baseline="0" dirty="0"/>
              <a:t> to illustrate the propose modelling framework, we present a case study based on Marcellus shale gas supply chain. The leader’s problem is as follows.  </a:t>
            </a:r>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9</a:t>
            </a:fld>
            <a:endParaRPr lang="en-US"/>
          </a:p>
        </p:txBody>
      </p:sp>
    </p:spTree>
    <p:extLst>
      <p:ext uri="{BB962C8B-B14F-4D97-AF65-F5344CB8AC3E}">
        <p14:creationId xmlns:p14="http://schemas.microsoft.com/office/powerpoint/2010/main" val="3633285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2157F-58B3-49A3-9090-6987A98EB37E}" type="slidenum">
              <a:rPr lang="en-US" smtClean="0"/>
              <a:t>10</a:t>
            </a:fld>
            <a:endParaRPr lang="en-US"/>
          </a:p>
        </p:txBody>
      </p:sp>
    </p:spTree>
    <p:extLst>
      <p:ext uri="{BB962C8B-B14F-4D97-AF65-F5344CB8AC3E}">
        <p14:creationId xmlns:p14="http://schemas.microsoft.com/office/powerpoint/2010/main" val="1320205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685800" y="1478723"/>
            <a:ext cx="7772400" cy="1463040"/>
          </a:xfrm>
          <a:prstGeom prst="rect">
            <a:avLst/>
          </a:prstGeom>
          <a:noFill/>
        </p:spPr>
        <p:txBody>
          <a:bodyPr anchor="t" anchorCtr="0"/>
          <a:lstStyle>
            <a:lvl1pPr algn="ctr">
              <a:defRPr sz="3200" b="1" baseline="0">
                <a:solidFill>
                  <a:srgbClr val="0070C0"/>
                </a:solidFill>
                <a:latin typeface="+mj-lt"/>
              </a:defRPr>
            </a:lvl1pPr>
          </a:lstStyle>
          <a:p>
            <a:r>
              <a:rPr lang="en-US" dirty="0"/>
              <a:t>Title of the presentation</a:t>
            </a:r>
          </a:p>
        </p:txBody>
      </p:sp>
      <p:sp>
        <p:nvSpPr>
          <p:cNvPr id="3" name="Subtitle 2"/>
          <p:cNvSpPr>
            <a:spLocks noGrp="1"/>
          </p:cNvSpPr>
          <p:nvPr userDrawn="1">
            <p:ph type="subTitle" idx="1" hasCustomPrompt="1"/>
          </p:nvPr>
        </p:nvSpPr>
        <p:spPr>
          <a:xfrm>
            <a:off x="1444373" y="3429000"/>
            <a:ext cx="6248400" cy="662158"/>
          </a:xfrm>
        </p:spPr>
        <p:txBody>
          <a:bodyPr/>
          <a:lstStyle>
            <a:lvl1pPr marL="0" indent="0" algn="ctr">
              <a:buNone/>
              <a:defRPr sz="2600" b="1" baseline="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Author names</a:t>
            </a:r>
          </a:p>
        </p:txBody>
      </p:sp>
      <p:sp>
        <p:nvSpPr>
          <p:cNvPr id="8" name="Isosceles Triangle 7"/>
          <p:cNvSpPr/>
          <p:nvPr userDrawn="1"/>
        </p:nvSpPr>
        <p:spPr>
          <a:xfrm rot="5400000">
            <a:off x="3962400" y="-3965493"/>
            <a:ext cx="1219200" cy="9143999"/>
          </a:xfrm>
          <a:prstGeom prst="triangle">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V="1">
            <a:off x="4876801" y="-3051094"/>
            <a:ext cx="1219200" cy="7315199"/>
          </a:xfrm>
          <a:prstGeom prst="triangle">
            <a:avLst>
              <a:gd name="adj" fmla="val 0"/>
            </a:avLst>
          </a:prstGeom>
          <a:solidFill>
            <a:srgbClr val="0078D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userDrawn="1"/>
        </p:nvSpPr>
        <p:spPr>
          <a:xfrm flipV="1">
            <a:off x="4428161" y="-4806"/>
            <a:ext cx="730251" cy="533399"/>
          </a:xfrm>
          <a:prstGeom prst="triangle">
            <a:avLst>
              <a:gd name="adj" fmla="val 91011"/>
            </a:avLst>
          </a:prstGeom>
          <a:solidFill>
            <a:srgbClr val="0D9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8153400" y="6096000"/>
            <a:ext cx="1002587" cy="762000"/>
            <a:chOff x="8153400" y="6096000"/>
            <a:chExt cx="1002587" cy="762000"/>
          </a:xfrm>
        </p:grpSpPr>
        <p:sp>
          <p:nvSpPr>
            <p:cNvPr id="10" name="Isosceles Triangle 9"/>
            <p:cNvSpPr/>
            <p:nvPr userDrawn="1"/>
          </p:nvSpPr>
          <p:spPr>
            <a:xfrm>
              <a:off x="8153400" y="6400800"/>
              <a:ext cx="990600" cy="457200"/>
            </a:xfrm>
            <a:prstGeom prst="triangle">
              <a:avLst>
                <a:gd name="adj"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5400000" flipV="1">
              <a:off x="8546387" y="6248400"/>
              <a:ext cx="762000" cy="457200"/>
            </a:xfrm>
            <a:prstGeom prst="triangle">
              <a:avLst>
                <a:gd name="adj" fmla="val 100000"/>
              </a:avLst>
            </a:prstGeom>
            <a:solidFill>
              <a:srgbClr val="0088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flipH="1" flipV="1">
            <a:off x="-13649" y="5638798"/>
            <a:ext cx="2448073" cy="1245328"/>
            <a:chOff x="5709007" y="-24699"/>
            <a:chExt cx="3446515" cy="1753233"/>
          </a:xfrm>
        </p:grpSpPr>
        <p:sp>
          <p:nvSpPr>
            <p:cNvPr id="6" name="Isosceles Triangle 5"/>
            <p:cNvSpPr/>
            <p:nvPr userDrawn="1"/>
          </p:nvSpPr>
          <p:spPr>
            <a:xfrm rot="16200000">
              <a:off x="7093476" y="-321951"/>
              <a:ext cx="1738810" cy="2362160"/>
            </a:xfrm>
            <a:prstGeom prst="triangle">
              <a:avLst>
                <a:gd name="adj" fmla="val 100000"/>
              </a:avLst>
            </a:prstGeom>
            <a:solidFill>
              <a:srgbClr val="3BA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userDrawn="1"/>
          </p:nvSpPr>
          <p:spPr>
            <a:xfrm flipH="1" flipV="1">
              <a:off x="5709007" y="-10277"/>
              <a:ext cx="3434993" cy="859536"/>
            </a:xfrm>
            <a:prstGeom prst="rtTriangle">
              <a:avLst/>
            </a:prstGeom>
            <a:solidFill>
              <a:srgbClr val="0078D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flipV="1">
              <a:off x="7352532" y="-12671"/>
              <a:ext cx="1791427" cy="414002"/>
            </a:xfrm>
            <a:custGeom>
              <a:avLst/>
              <a:gdLst>
                <a:gd name="connsiteX0" fmla="*/ 0 w 1219160"/>
                <a:gd name="connsiteY0" fmla="*/ 381000 h 381000"/>
                <a:gd name="connsiteX1" fmla="*/ 609580 w 1219160"/>
                <a:gd name="connsiteY1" fmla="*/ 0 h 381000"/>
                <a:gd name="connsiteX2" fmla="*/ 1219160 w 1219160"/>
                <a:gd name="connsiteY2" fmla="*/ 381000 h 381000"/>
                <a:gd name="connsiteX3" fmla="*/ 0 w 1219160"/>
                <a:gd name="connsiteY3" fmla="*/ 381000 h 381000"/>
                <a:gd name="connsiteX0" fmla="*/ 191805 w 1410965"/>
                <a:gd name="connsiteY0" fmla="*/ 514564 h 514564"/>
                <a:gd name="connsiteX1" fmla="*/ 0 w 1410965"/>
                <a:gd name="connsiteY1" fmla="*/ 0 h 514564"/>
                <a:gd name="connsiteX2" fmla="*/ 1410965 w 1410965"/>
                <a:gd name="connsiteY2" fmla="*/ 514564 h 514564"/>
                <a:gd name="connsiteX3" fmla="*/ 191805 w 1410965"/>
                <a:gd name="connsiteY3" fmla="*/ 514564 h 514564"/>
                <a:gd name="connsiteX0" fmla="*/ 0 w 1491876"/>
                <a:gd name="connsiteY0" fmla="*/ 530606 h 530606"/>
                <a:gd name="connsiteX1" fmla="*/ 80911 w 1491876"/>
                <a:gd name="connsiteY1" fmla="*/ 0 h 530606"/>
                <a:gd name="connsiteX2" fmla="*/ 1491876 w 1491876"/>
                <a:gd name="connsiteY2" fmla="*/ 514564 h 530606"/>
                <a:gd name="connsiteX3" fmla="*/ 0 w 1491876"/>
                <a:gd name="connsiteY3" fmla="*/ 530606 h 530606"/>
                <a:gd name="connsiteX0" fmla="*/ 304100 w 1795976"/>
                <a:gd name="connsiteY0" fmla="*/ 450396 h 450396"/>
                <a:gd name="connsiteX1" fmla="*/ 0 w 1795976"/>
                <a:gd name="connsiteY1" fmla="*/ 0 h 450396"/>
                <a:gd name="connsiteX2" fmla="*/ 1795976 w 1795976"/>
                <a:gd name="connsiteY2" fmla="*/ 434354 h 450396"/>
                <a:gd name="connsiteX3" fmla="*/ 304100 w 1795976"/>
                <a:gd name="connsiteY3" fmla="*/ 450396 h 450396"/>
                <a:gd name="connsiteX0" fmla="*/ 299551 w 1791427"/>
                <a:gd name="connsiteY0" fmla="*/ 423101 h 423101"/>
                <a:gd name="connsiteX1" fmla="*/ 0 w 1791427"/>
                <a:gd name="connsiteY1" fmla="*/ 0 h 423101"/>
                <a:gd name="connsiteX2" fmla="*/ 1791427 w 1791427"/>
                <a:gd name="connsiteY2" fmla="*/ 407059 h 423101"/>
                <a:gd name="connsiteX3" fmla="*/ 299551 w 1791427"/>
                <a:gd name="connsiteY3" fmla="*/ 423101 h 423101"/>
                <a:gd name="connsiteX0" fmla="*/ 299551 w 1791427"/>
                <a:gd name="connsiteY0" fmla="*/ 427650 h 427650"/>
                <a:gd name="connsiteX1" fmla="*/ 0 w 1791427"/>
                <a:gd name="connsiteY1" fmla="*/ 0 h 427650"/>
                <a:gd name="connsiteX2" fmla="*/ 1791427 w 1791427"/>
                <a:gd name="connsiteY2" fmla="*/ 411608 h 427650"/>
                <a:gd name="connsiteX3" fmla="*/ 299551 w 1791427"/>
                <a:gd name="connsiteY3" fmla="*/ 427650 h 427650"/>
                <a:gd name="connsiteX0" fmla="*/ 295002 w 1791427"/>
                <a:gd name="connsiteY0" fmla="*/ 414002 h 414002"/>
                <a:gd name="connsiteX1" fmla="*/ 0 w 1791427"/>
                <a:gd name="connsiteY1" fmla="*/ 0 h 414002"/>
                <a:gd name="connsiteX2" fmla="*/ 1791427 w 1791427"/>
                <a:gd name="connsiteY2" fmla="*/ 411608 h 414002"/>
                <a:gd name="connsiteX3" fmla="*/ 295002 w 1791427"/>
                <a:gd name="connsiteY3" fmla="*/ 414002 h 414002"/>
              </a:gdLst>
              <a:ahLst/>
              <a:cxnLst>
                <a:cxn ang="0">
                  <a:pos x="connsiteX0" y="connsiteY0"/>
                </a:cxn>
                <a:cxn ang="0">
                  <a:pos x="connsiteX1" y="connsiteY1"/>
                </a:cxn>
                <a:cxn ang="0">
                  <a:pos x="connsiteX2" y="connsiteY2"/>
                </a:cxn>
                <a:cxn ang="0">
                  <a:pos x="connsiteX3" y="connsiteY3"/>
                </a:cxn>
              </a:cxnLst>
              <a:rect l="l" t="t" r="r" b="b"/>
              <a:pathLst>
                <a:path w="1791427" h="414002">
                  <a:moveTo>
                    <a:pt x="295002" y="414002"/>
                  </a:moveTo>
                  <a:lnTo>
                    <a:pt x="0" y="0"/>
                  </a:lnTo>
                  <a:lnTo>
                    <a:pt x="1791427" y="411608"/>
                  </a:lnTo>
                  <a:lnTo>
                    <a:pt x="295002" y="414002"/>
                  </a:lnTo>
                  <a:close/>
                </a:path>
              </a:pathLst>
            </a:cu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flipV="1">
              <a:off x="8438476" y="-24699"/>
              <a:ext cx="717046" cy="1243898"/>
            </a:xfrm>
            <a:custGeom>
              <a:avLst/>
              <a:gdLst>
                <a:gd name="connsiteX0" fmla="*/ 0 w 694353"/>
                <a:gd name="connsiteY0" fmla="*/ 1024128 h 1024128"/>
                <a:gd name="connsiteX1" fmla="*/ 347177 w 694353"/>
                <a:gd name="connsiteY1" fmla="*/ 0 h 1024128"/>
                <a:gd name="connsiteX2" fmla="*/ 694353 w 694353"/>
                <a:gd name="connsiteY2" fmla="*/ 1024128 h 1024128"/>
                <a:gd name="connsiteX3" fmla="*/ 0 w 694353"/>
                <a:gd name="connsiteY3" fmla="*/ 1024128 h 1024128"/>
                <a:gd name="connsiteX0" fmla="*/ 22693 w 717046"/>
                <a:gd name="connsiteY0" fmla="*/ 1116596 h 1116596"/>
                <a:gd name="connsiteX1" fmla="*/ 0 w 717046"/>
                <a:gd name="connsiteY1" fmla="*/ 0 h 1116596"/>
                <a:gd name="connsiteX2" fmla="*/ 717046 w 717046"/>
                <a:gd name="connsiteY2" fmla="*/ 1116596 h 1116596"/>
                <a:gd name="connsiteX3" fmla="*/ 22693 w 717046"/>
                <a:gd name="connsiteY3" fmla="*/ 1116596 h 1116596"/>
              </a:gdLst>
              <a:ahLst/>
              <a:cxnLst>
                <a:cxn ang="0">
                  <a:pos x="connsiteX0" y="connsiteY0"/>
                </a:cxn>
                <a:cxn ang="0">
                  <a:pos x="connsiteX1" y="connsiteY1"/>
                </a:cxn>
                <a:cxn ang="0">
                  <a:pos x="connsiteX2" y="connsiteY2"/>
                </a:cxn>
                <a:cxn ang="0">
                  <a:pos x="connsiteX3" y="connsiteY3"/>
                </a:cxn>
              </a:cxnLst>
              <a:rect l="l" t="t" r="r" b="b"/>
              <a:pathLst>
                <a:path w="717046" h="1116596">
                  <a:moveTo>
                    <a:pt x="22693" y="1116596"/>
                  </a:moveTo>
                  <a:lnTo>
                    <a:pt x="0" y="0"/>
                  </a:lnTo>
                  <a:lnTo>
                    <a:pt x="717046" y="1116596"/>
                  </a:lnTo>
                  <a:lnTo>
                    <a:pt x="22693" y="1116596"/>
                  </a:lnTo>
                  <a:close/>
                </a:path>
              </a:pathLst>
            </a:custGeom>
            <a:solidFill>
              <a:srgbClr val="53B5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Isosceles Triangle 17"/>
          <p:cNvSpPr/>
          <p:nvPr userDrawn="1"/>
        </p:nvSpPr>
        <p:spPr>
          <a:xfrm flipV="1">
            <a:off x="-2" y="-185"/>
            <a:ext cx="4428162" cy="948105"/>
          </a:xfrm>
          <a:custGeom>
            <a:avLst/>
            <a:gdLst>
              <a:gd name="connsiteX0" fmla="*/ 0 w 3352801"/>
              <a:gd name="connsiteY0" fmla="*/ 755833 h 755833"/>
              <a:gd name="connsiteX1" fmla="*/ 2148240 w 3352801"/>
              <a:gd name="connsiteY1" fmla="*/ 0 h 755833"/>
              <a:gd name="connsiteX2" fmla="*/ 3352801 w 3352801"/>
              <a:gd name="connsiteY2" fmla="*/ 755833 h 755833"/>
              <a:gd name="connsiteX3" fmla="*/ 0 w 3352801"/>
              <a:gd name="connsiteY3" fmla="*/ 755833 h 755833"/>
              <a:gd name="connsiteX0" fmla="*/ 0 w 3352801"/>
              <a:gd name="connsiteY0" fmla="*/ 1022533 h 1022533"/>
              <a:gd name="connsiteX1" fmla="*/ 1519590 w 3352801"/>
              <a:gd name="connsiteY1" fmla="*/ 0 h 1022533"/>
              <a:gd name="connsiteX2" fmla="*/ 3352801 w 3352801"/>
              <a:gd name="connsiteY2" fmla="*/ 1022533 h 1022533"/>
              <a:gd name="connsiteX3" fmla="*/ 0 w 3352801"/>
              <a:gd name="connsiteY3" fmla="*/ 1022533 h 1022533"/>
              <a:gd name="connsiteX0" fmla="*/ 0 w 3352801"/>
              <a:gd name="connsiteY0" fmla="*/ 948105 h 948105"/>
              <a:gd name="connsiteX1" fmla="*/ 1422984 w 3352801"/>
              <a:gd name="connsiteY1" fmla="*/ 0 h 948105"/>
              <a:gd name="connsiteX2" fmla="*/ 3352801 w 3352801"/>
              <a:gd name="connsiteY2" fmla="*/ 948105 h 948105"/>
              <a:gd name="connsiteX3" fmla="*/ 0 w 3352801"/>
              <a:gd name="connsiteY3" fmla="*/ 948105 h 948105"/>
            </a:gdLst>
            <a:ahLst/>
            <a:cxnLst>
              <a:cxn ang="0">
                <a:pos x="connsiteX0" y="connsiteY0"/>
              </a:cxn>
              <a:cxn ang="0">
                <a:pos x="connsiteX1" y="connsiteY1"/>
              </a:cxn>
              <a:cxn ang="0">
                <a:pos x="connsiteX2" y="connsiteY2"/>
              </a:cxn>
              <a:cxn ang="0">
                <a:pos x="connsiteX3" y="connsiteY3"/>
              </a:cxn>
            </a:cxnLst>
            <a:rect l="l" t="t" r="r" b="b"/>
            <a:pathLst>
              <a:path w="3352801" h="948105">
                <a:moveTo>
                  <a:pt x="0" y="948105"/>
                </a:moveTo>
                <a:lnTo>
                  <a:pt x="1422984" y="0"/>
                </a:lnTo>
                <a:lnTo>
                  <a:pt x="3352801" y="948105"/>
                </a:lnTo>
                <a:lnTo>
                  <a:pt x="0" y="948105"/>
                </a:lnTo>
                <a:close/>
              </a:path>
            </a:pathLst>
          </a:custGeom>
          <a:solidFill>
            <a:srgbClr val="0594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userDrawn="1"/>
        </p:nvGrpSpPr>
        <p:grpSpPr>
          <a:xfrm>
            <a:off x="8204565" y="95838"/>
            <a:ext cx="825481" cy="825481"/>
            <a:chOff x="4109521" y="967040"/>
            <a:chExt cx="825481" cy="825481"/>
          </a:xfrm>
        </p:grpSpPr>
        <p:sp>
          <p:nvSpPr>
            <p:cNvPr id="4" name="Oval 3"/>
            <p:cNvSpPr/>
            <p:nvPr userDrawn="1"/>
          </p:nvSpPr>
          <p:spPr>
            <a:xfrm>
              <a:off x="4109521" y="967040"/>
              <a:ext cx="825481" cy="82548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rotWithShape="1">
            <a:blip r:embed="rId2"/>
            <a:srcRect l="36318" t="32795" r="30426" b="39400"/>
            <a:stretch/>
          </p:blipFill>
          <p:spPr>
            <a:xfrm rot="21108129">
              <a:off x="4127159" y="984057"/>
              <a:ext cx="790204" cy="790205"/>
            </a:xfrm>
            <a:custGeom>
              <a:avLst/>
              <a:gdLst>
                <a:gd name="connsiteX0" fmla="*/ 387639 w 1867140"/>
                <a:gd name="connsiteY0" fmla="*/ 1426859 h 1867141"/>
                <a:gd name="connsiteX1" fmla="*/ 411871 w 1867140"/>
                <a:gd name="connsiteY1" fmla="*/ 1430350 h 1867141"/>
                <a:gd name="connsiteX2" fmla="*/ 428900 w 1867140"/>
                <a:gd name="connsiteY2" fmla="*/ 1434018 h 1867141"/>
                <a:gd name="connsiteX3" fmla="*/ 443976 w 1867140"/>
                <a:gd name="connsiteY3" fmla="*/ 1442043 h 1867141"/>
                <a:gd name="connsiteX4" fmla="*/ 454716 w 1867140"/>
                <a:gd name="connsiteY4" fmla="*/ 1457944 h 1867141"/>
                <a:gd name="connsiteX5" fmla="*/ 456417 w 1867140"/>
                <a:gd name="connsiteY5" fmla="*/ 1482925 h 1867141"/>
                <a:gd name="connsiteX6" fmla="*/ 450505 w 1867140"/>
                <a:gd name="connsiteY6" fmla="*/ 1502501 h 1867141"/>
                <a:gd name="connsiteX7" fmla="*/ 439358 w 1867140"/>
                <a:gd name="connsiteY7" fmla="*/ 1517018 h 1867141"/>
                <a:gd name="connsiteX8" fmla="*/ 422841 w 1867140"/>
                <a:gd name="connsiteY8" fmla="*/ 1525129 h 1867141"/>
                <a:gd name="connsiteX9" fmla="*/ 399486 w 1867140"/>
                <a:gd name="connsiteY9" fmla="*/ 1525519 h 1867141"/>
                <a:gd name="connsiteX10" fmla="*/ 373955 w 1867140"/>
                <a:gd name="connsiteY10" fmla="*/ 1521841 h 1867141"/>
                <a:gd name="connsiteX11" fmla="*/ 806469 w 1867140"/>
                <a:gd name="connsiteY11" fmla="*/ 1442365 h 1867141"/>
                <a:gd name="connsiteX12" fmla="*/ 793853 w 1867140"/>
                <a:gd name="connsiteY12" fmla="*/ 1444855 h 1867141"/>
                <a:gd name="connsiteX13" fmla="*/ 787006 w 1867140"/>
                <a:gd name="connsiteY13" fmla="*/ 1457892 h 1867141"/>
                <a:gd name="connsiteX14" fmla="*/ 751847 w 1867140"/>
                <a:gd name="connsiteY14" fmla="*/ 1701943 h 1867141"/>
                <a:gd name="connsiteX15" fmla="*/ 754735 w 1867140"/>
                <a:gd name="connsiteY15" fmla="*/ 1716384 h 1867141"/>
                <a:gd name="connsiteX16" fmla="*/ 766135 w 1867140"/>
                <a:gd name="connsiteY16" fmla="*/ 1722332 h 1867141"/>
                <a:gd name="connsiteX17" fmla="*/ 906768 w 1867140"/>
                <a:gd name="connsiteY17" fmla="*/ 1742592 h 1867141"/>
                <a:gd name="connsiteX18" fmla="*/ 910509 w 1867140"/>
                <a:gd name="connsiteY18" fmla="*/ 1741917 h 1867141"/>
                <a:gd name="connsiteX19" fmla="*/ 913759 w 1867140"/>
                <a:gd name="connsiteY19" fmla="*/ 1738520 h 1867141"/>
                <a:gd name="connsiteX20" fmla="*/ 916364 w 1867140"/>
                <a:gd name="connsiteY20" fmla="*/ 1731939 h 1867141"/>
                <a:gd name="connsiteX21" fmla="*/ 918416 w 1867140"/>
                <a:gd name="connsiteY21" fmla="*/ 1721523 h 1867141"/>
                <a:gd name="connsiteX22" fmla="*/ 919387 w 1867140"/>
                <a:gd name="connsiteY22" fmla="*/ 1710952 h 1867141"/>
                <a:gd name="connsiteX23" fmla="*/ 918746 w 1867140"/>
                <a:gd name="connsiteY23" fmla="*/ 1703903 h 1867141"/>
                <a:gd name="connsiteX24" fmla="*/ 916587 w 1867140"/>
                <a:gd name="connsiteY24" fmla="*/ 1699727 h 1867141"/>
                <a:gd name="connsiteX25" fmla="*/ 913189 w 1867140"/>
                <a:gd name="connsiteY25" fmla="*/ 1698022 h 1867141"/>
                <a:gd name="connsiteX26" fmla="*/ 812366 w 1867140"/>
                <a:gd name="connsiteY26" fmla="*/ 1683497 h 1867141"/>
                <a:gd name="connsiteX27" fmla="*/ 823743 w 1867140"/>
                <a:gd name="connsiteY27" fmla="*/ 1604528 h 1867141"/>
                <a:gd name="connsiteX28" fmla="*/ 908339 w 1867140"/>
                <a:gd name="connsiteY28" fmla="*/ 1616715 h 1867141"/>
                <a:gd name="connsiteX29" fmla="*/ 912064 w 1867140"/>
                <a:gd name="connsiteY29" fmla="*/ 1616147 h 1867141"/>
                <a:gd name="connsiteX30" fmla="*/ 915283 w 1867140"/>
                <a:gd name="connsiteY30" fmla="*/ 1612967 h 1867141"/>
                <a:gd name="connsiteX31" fmla="*/ 917856 w 1867140"/>
                <a:gd name="connsiteY31" fmla="*/ 1606602 h 1867141"/>
                <a:gd name="connsiteX32" fmla="*/ 919894 w 1867140"/>
                <a:gd name="connsiteY32" fmla="*/ 1596294 h 1867141"/>
                <a:gd name="connsiteX33" fmla="*/ 920833 w 1867140"/>
                <a:gd name="connsiteY33" fmla="*/ 1585939 h 1867141"/>
                <a:gd name="connsiteX34" fmla="*/ 920177 w 1867140"/>
                <a:gd name="connsiteY34" fmla="*/ 1578998 h 1867141"/>
                <a:gd name="connsiteX35" fmla="*/ 918002 w 1867140"/>
                <a:gd name="connsiteY35" fmla="*/ 1574931 h 1867141"/>
                <a:gd name="connsiteX36" fmla="*/ 914604 w 1867140"/>
                <a:gd name="connsiteY36" fmla="*/ 1573227 h 1867141"/>
                <a:gd name="connsiteX37" fmla="*/ 830008 w 1867140"/>
                <a:gd name="connsiteY37" fmla="*/ 1561040 h 1867141"/>
                <a:gd name="connsiteX38" fmla="*/ 839858 w 1867140"/>
                <a:gd name="connsiteY38" fmla="*/ 1492670 h 1867141"/>
                <a:gd name="connsiteX39" fmla="*/ 939815 w 1867140"/>
                <a:gd name="connsiteY39" fmla="*/ 1507071 h 1867141"/>
                <a:gd name="connsiteX40" fmla="*/ 943447 w 1867140"/>
                <a:gd name="connsiteY40" fmla="*/ 1506380 h 1867141"/>
                <a:gd name="connsiteX41" fmla="*/ 946589 w 1867140"/>
                <a:gd name="connsiteY41" fmla="*/ 1502967 h 1867141"/>
                <a:gd name="connsiteX42" fmla="*/ 949194 w 1867140"/>
                <a:gd name="connsiteY42" fmla="*/ 1496386 h 1867141"/>
                <a:gd name="connsiteX43" fmla="*/ 951215 w 1867140"/>
                <a:gd name="connsiteY43" fmla="*/ 1486187 h 1867141"/>
                <a:gd name="connsiteX44" fmla="*/ 952218 w 1867140"/>
                <a:gd name="connsiteY44" fmla="*/ 1475398 h 1867141"/>
                <a:gd name="connsiteX45" fmla="*/ 951592 w 1867140"/>
                <a:gd name="connsiteY45" fmla="*/ 1468241 h 1867141"/>
                <a:gd name="connsiteX46" fmla="*/ 949541 w 1867140"/>
                <a:gd name="connsiteY46" fmla="*/ 1464081 h 1867141"/>
                <a:gd name="connsiteX47" fmla="*/ 946236 w 1867140"/>
                <a:gd name="connsiteY47" fmla="*/ 1462501 h 1867141"/>
                <a:gd name="connsiteX48" fmla="*/ 589632 w 1867140"/>
                <a:gd name="connsiteY48" fmla="*/ 1411127 h 1867141"/>
                <a:gd name="connsiteX49" fmla="*/ 577016 w 1867140"/>
                <a:gd name="connsiteY49" fmla="*/ 1413617 h 1867141"/>
                <a:gd name="connsiteX50" fmla="*/ 570169 w 1867140"/>
                <a:gd name="connsiteY50" fmla="*/ 1426653 h 1867141"/>
                <a:gd name="connsiteX51" fmla="*/ 535010 w 1867140"/>
                <a:gd name="connsiteY51" fmla="*/ 1670705 h 1867141"/>
                <a:gd name="connsiteX52" fmla="*/ 537899 w 1867140"/>
                <a:gd name="connsiteY52" fmla="*/ 1685145 h 1867141"/>
                <a:gd name="connsiteX53" fmla="*/ 549299 w 1867140"/>
                <a:gd name="connsiteY53" fmla="*/ 1691094 h 1867141"/>
                <a:gd name="connsiteX54" fmla="*/ 689931 w 1867140"/>
                <a:gd name="connsiteY54" fmla="*/ 1711354 h 1867141"/>
                <a:gd name="connsiteX55" fmla="*/ 693673 w 1867140"/>
                <a:gd name="connsiteY55" fmla="*/ 1710678 h 1867141"/>
                <a:gd name="connsiteX56" fmla="*/ 696922 w 1867140"/>
                <a:gd name="connsiteY56" fmla="*/ 1707282 h 1867141"/>
                <a:gd name="connsiteX57" fmla="*/ 699527 w 1867140"/>
                <a:gd name="connsiteY57" fmla="*/ 1700700 h 1867141"/>
                <a:gd name="connsiteX58" fmla="*/ 701580 w 1867140"/>
                <a:gd name="connsiteY58" fmla="*/ 1690284 h 1867141"/>
                <a:gd name="connsiteX59" fmla="*/ 702551 w 1867140"/>
                <a:gd name="connsiteY59" fmla="*/ 1679714 h 1867141"/>
                <a:gd name="connsiteX60" fmla="*/ 701909 w 1867140"/>
                <a:gd name="connsiteY60" fmla="*/ 1672664 h 1867141"/>
                <a:gd name="connsiteX61" fmla="*/ 699751 w 1867140"/>
                <a:gd name="connsiteY61" fmla="*/ 1668489 h 1867141"/>
                <a:gd name="connsiteX62" fmla="*/ 696352 w 1867140"/>
                <a:gd name="connsiteY62" fmla="*/ 1666784 h 1867141"/>
                <a:gd name="connsiteX63" fmla="*/ 595530 w 1867140"/>
                <a:gd name="connsiteY63" fmla="*/ 1652259 h 1867141"/>
                <a:gd name="connsiteX64" fmla="*/ 606907 w 1867140"/>
                <a:gd name="connsiteY64" fmla="*/ 1573289 h 1867141"/>
                <a:gd name="connsiteX65" fmla="*/ 691502 w 1867140"/>
                <a:gd name="connsiteY65" fmla="*/ 1585477 h 1867141"/>
                <a:gd name="connsiteX66" fmla="*/ 695227 w 1867140"/>
                <a:gd name="connsiteY66" fmla="*/ 1584909 h 1867141"/>
                <a:gd name="connsiteX67" fmla="*/ 698447 w 1867140"/>
                <a:gd name="connsiteY67" fmla="*/ 1581728 h 1867141"/>
                <a:gd name="connsiteX68" fmla="*/ 701020 w 1867140"/>
                <a:gd name="connsiteY68" fmla="*/ 1575363 h 1867141"/>
                <a:gd name="connsiteX69" fmla="*/ 703057 w 1867140"/>
                <a:gd name="connsiteY69" fmla="*/ 1565055 h 1867141"/>
                <a:gd name="connsiteX70" fmla="*/ 703996 w 1867140"/>
                <a:gd name="connsiteY70" fmla="*/ 1554701 h 1867141"/>
                <a:gd name="connsiteX71" fmla="*/ 703340 w 1867140"/>
                <a:gd name="connsiteY71" fmla="*/ 1547760 h 1867141"/>
                <a:gd name="connsiteX72" fmla="*/ 701165 w 1867140"/>
                <a:gd name="connsiteY72" fmla="*/ 1543692 h 1867141"/>
                <a:gd name="connsiteX73" fmla="*/ 697767 w 1867140"/>
                <a:gd name="connsiteY73" fmla="*/ 1541988 h 1867141"/>
                <a:gd name="connsiteX74" fmla="*/ 613172 w 1867140"/>
                <a:gd name="connsiteY74" fmla="*/ 1529801 h 1867141"/>
                <a:gd name="connsiteX75" fmla="*/ 623021 w 1867140"/>
                <a:gd name="connsiteY75" fmla="*/ 1461432 h 1867141"/>
                <a:gd name="connsiteX76" fmla="*/ 722978 w 1867140"/>
                <a:gd name="connsiteY76" fmla="*/ 1475832 h 1867141"/>
                <a:gd name="connsiteX77" fmla="*/ 726611 w 1867140"/>
                <a:gd name="connsiteY77" fmla="*/ 1475141 h 1867141"/>
                <a:gd name="connsiteX78" fmla="*/ 729753 w 1867140"/>
                <a:gd name="connsiteY78" fmla="*/ 1471728 h 1867141"/>
                <a:gd name="connsiteX79" fmla="*/ 732358 w 1867140"/>
                <a:gd name="connsiteY79" fmla="*/ 1465148 h 1867141"/>
                <a:gd name="connsiteX80" fmla="*/ 734379 w 1867140"/>
                <a:gd name="connsiteY80" fmla="*/ 1454948 h 1867141"/>
                <a:gd name="connsiteX81" fmla="*/ 735381 w 1867140"/>
                <a:gd name="connsiteY81" fmla="*/ 1444160 h 1867141"/>
                <a:gd name="connsiteX82" fmla="*/ 734755 w 1867140"/>
                <a:gd name="connsiteY82" fmla="*/ 1437003 h 1867141"/>
                <a:gd name="connsiteX83" fmla="*/ 732705 w 1867140"/>
                <a:gd name="connsiteY83" fmla="*/ 1432843 h 1867141"/>
                <a:gd name="connsiteX84" fmla="*/ 729399 w 1867140"/>
                <a:gd name="connsiteY84" fmla="*/ 1431262 h 1867141"/>
                <a:gd name="connsiteX85" fmla="*/ 1088929 w 1867140"/>
                <a:gd name="connsiteY85" fmla="*/ 1477978 h 1867141"/>
                <a:gd name="connsiteX86" fmla="*/ 1051755 w 1867140"/>
                <a:gd name="connsiteY86" fmla="*/ 1477702 h 1867141"/>
                <a:gd name="connsiteX87" fmla="*/ 1019732 w 1867140"/>
                <a:gd name="connsiteY87" fmla="*/ 1488438 h 1867141"/>
                <a:gd name="connsiteX88" fmla="*/ 995964 w 1867140"/>
                <a:gd name="connsiteY88" fmla="*/ 1510853 h 1867141"/>
                <a:gd name="connsiteX89" fmla="*/ 983403 w 1867140"/>
                <a:gd name="connsiteY89" fmla="*/ 1545152 h 1867141"/>
                <a:gd name="connsiteX90" fmla="*/ 984264 w 1867140"/>
                <a:gd name="connsiteY90" fmla="*/ 1575974 h 1867141"/>
                <a:gd name="connsiteX91" fmla="*/ 994654 w 1867140"/>
                <a:gd name="connsiteY91" fmla="*/ 1599666 h 1867141"/>
                <a:gd name="connsiteX92" fmla="*/ 1011309 w 1867140"/>
                <a:gd name="connsiteY92" fmla="*/ 1618188 h 1867141"/>
                <a:gd name="connsiteX93" fmla="*/ 1031463 w 1867140"/>
                <a:gd name="connsiteY93" fmla="*/ 1633127 h 1867141"/>
                <a:gd name="connsiteX94" fmla="*/ 1051897 w 1867140"/>
                <a:gd name="connsiteY94" fmla="*/ 1646119 h 1867141"/>
                <a:gd name="connsiteX95" fmla="*/ 1069395 w 1867140"/>
                <a:gd name="connsiteY95" fmla="*/ 1658799 h 1867141"/>
                <a:gd name="connsiteX96" fmla="*/ 1081171 w 1867140"/>
                <a:gd name="connsiteY96" fmla="*/ 1672863 h 1867141"/>
                <a:gd name="connsiteX97" fmla="*/ 1084011 w 1867140"/>
                <a:gd name="connsiteY97" fmla="*/ 1689946 h 1867141"/>
                <a:gd name="connsiteX98" fmla="*/ 1078830 w 1867140"/>
                <a:gd name="connsiteY98" fmla="*/ 1704439 h 1867141"/>
                <a:gd name="connsiteX99" fmla="*/ 1068447 w 1867140"/>
                <a:gd name="connsiteY99" fmla="*/ 1714426 h 1867141"/>
                <a:gd name="connsiteX100" fmla="*/ 1053479 w 1867140"/>
                <a:gd name="connsiteY100" fmla="*/ 1719448 h 1867141"/>
                <a:gd name="connsiteX101" fmla="*/ 1034514 w 1867140"/>
                <a:gd name="connsiteY101" fmla="*/ 1719255 h 1867141"/>
                <a:gd name="connsiteX102" fmla="*/ 1007226 w 1867140"/>
                <a:gd name="connsiteY102" fmla="*/ 1711681 h 1867141"/>
                <a:gd name="connsiteX103" fmla="*/ 987702 w 1867140"/>
                <a:gd name="connsiteY103" fmla="*/ 1700807 h 1867141"/>
                <a:gd name="connsiteX104" fmla="*/ 974668 w 1867140"/>
                <a:gd name="connsiteY104" fmla="*/ 1690869 h 1867141"/>
                <a:gd name="connsiteX105" fmla="*/ 966636 w 1867140"/>
                <a:gd name="connsiteY105" fmla="*/ 1686067 h 1867141"/>
                <a:gd name="connsiteX106" fmla="*/ 962679 w 1867140"/>
                <a:gd name="connsiteY106" fmla="*/ 1686712 h 1867141"/>
                <a:gd name="connsiteX107" fmla="*/ 959505 w 1867140"/>
                <a:gd name="connsiteY107" fmla="*/ 1690340 h 1867141"/>
                <a:gd name="connsiteX108" fmla="*/ 957040 w 1867140"/>
                <a:gd name="connsiteY108" fmla="*/ 1697494 h 1867141"/>
                <a:gd name="connsiteX109" fmla="*/ 954986 w 1867140"/>
                <a:gd name="connsiteY109" fmla="*/ 1708682 h 1867141"/>
                <a:gd name="connsiteX110" fmla="*/ 953979 w 1867140"/>
                <a:gd name="connsiteY110" fmla="*/ 1724107 h 1867141"/>
                <a:gd name="connsiteX111" fmla="*/ 956813 w 1867140"/>
                <a:gd name="connsiteY111" fmla="*/ 1732797 h 1867141"/>
                <a:gd name="connsiteX112" fmla="*/ 965073 w 1867140"/>
                <a:gd name="connsiteY112" fmla="*/ 1740612 h 1867141"/>
                <a:gd name="connsiteX113" fmla="*/ 979962 w 1867140"/>
                <a:gd name="connsiteY113" fmla="*/ 1749935 h 1867141"/>
                <a:gd name="connsiteX114" fmla="*/ 1001096 w 1867140"/>
                <a:gd name="connsiteY114" fmla="*/ 1758831 h 1867141"/>
                <a:gd name="connsiteX115" fmla="*/ 1027690 w 1867140"/>
                <a:gd name="connsiteY115" fmla="*/ 1765092 h 1867141"/>
                <a:gd name="connsiteX116" fmla="*/ 1068743 w 1867140"/>
                <a:gd name="connsiteY116" fmla="*/ 1765264 h 1867141"/>
                <a:gd name="connsiteX117" fmla="*/ 1104045 w 1867140"/>
                <a:gd name="connsiteY117" fmla="*/ 1753235 h 1867141"/>
                <a:gd name="connsiteX118" fmla="*/ 1130335 w 1867140"/>
                <a:gd name="connsiteY118" fmla="*/ 1728643 h 1867141"/>
                <a:gd name="connsiteX119" fmla="*/ 1144136 w 1867140"/>
                <a:gd name="connsiteY119" fmla="*/ 1691100 h 1867141"/>
                <a:gd name="connsiteX120" fmla="*/ 1143167 w 1867140"/>
                <a:gd name="connsiteY120" fmla="*/ 1661035 h 1867141"/>
                <a:gd name="connsiteX121" fmla="*/ 1132653 w 1867140"/>
                <a:gd name="connsiteY121" fmla="*/ 1637436 h 1867141"/>
                <a:gd name="connsiteX122" fmla="*/ 1115673 w 1867140"/>
                <a:gd name="connsiteY122" fmla="*/ 1618867 h 1867141"/>
                <a:gd name="connsiteX123" fmla="*/ 1095303 w 1867140"/>
                <a:gd name="connsiteY123" fmla="*/ 1603896 h 1867141"/>
                <a:gd name="connsiteX124" fmla="*/ 1074652 w 1867140"/>
                <a:gd name="connsiteY124" fmla="*/ 1590873 h 1867141"/>
                <a:gd name="connsiteX125" fmla="*/ 1056722 w 1867140"/>
                <a:gd name="connsiteY125" fmla="*/ 1578131 h 1867141"/>
                <a:gd name="connsiteX126" fmla="*/ 1044837 w 1867140"/>
                <a:gd name="connsiteY126" fmla="*/ 1564051 h 1867141"/>
                <a:gd name="connsiteX127" fmla="*/ 1042075 w 1867140"/>
                <a:gd name="connsiteY127" fmla="*/ 1547200 h 1867141"/>
                <a:gd name="connsiteX128" fmla="*/ 1046062 w 1867140"/>
                <a:gd name="connsiteY128" fmla="*/ 1535627 h 1867141"/>
                <a:gd name="connsiteX129" fmla="*/ 1054371 w 1867140"/>
                <a:gd name="connsiteY129" fmla="*/ 1526997 h 1867141"/>
                <a:gd name="connsiteX130" fmla="*/ 1066850 w 1867140"/>
                <a:gd name="connsiteY130" fmla="*/ 1522390 h 1867141"/>
                <a:gd name="connsiteX131" fmla="*/ 1083404 w 1867140"/>
                <a:gd name="connsiteY131" fmla="*/ 1522456 h 1867141"/>
                <a:gd name="connsiteX132" fmla="*/ 1104836 w 1867140"/>
                <a:gd name="connsiteY132" fmla="*/ 1528525 h 1867141"/>
                <a:gd name="connsiteX133" fmla="*/ 1121426 w 1867140"/>
                <a:gd name="connsiteY133" fmla="*/ 1537540 h 1867141"/>
                <a:gd name="connsiteX134" fmla="*/ 1133240 w 1867140"/>
                <a:gd name="connsiteY134" fmla="*/ 1545978 h 1867141"/>
                <a:gd name="connsiteX135" fmla="*/ 1140377 w 1867140"/>
                <a:gd name="connsiteY135" fmla="*/ 1550099 h 1867141"/>
                <a:gd name="connsiteX136" fmla="*/ 1144350 w 1867140"/>
                <a:gd name="connsiteY136" fmla="*/ 1549346 h 1867141"/>
                <a:gd name="connsiteX137" fmla="*/ 1147106 w 1867140"/>
                <a:gd name="connsiteY137" fmla="*/ 1545547 h 1867141"/>
                <a:gd name="connsiteX138" fmla="*/ 1149216 w 1867140"/>
                <a:gd name="connsiteY138" fmla="*/ 1538562 h 1867141"/>
                <a:gd name="connsiteX139" fmla="*/ 1151068 w 1867140"/>
                <a:gd name="connsiteY139" fmla="*/ 1528008 h 1867141"/>
                <a:gd name="connsiteX140" fmla="*/ 1152207 w 1867140"/>
                <a:gd name="connsiteY140" fmla="*/ 1518565 h 1867141"/>
                <a:gd name="connsiteX141" fmla="*/ 1152354 w 1867140"/>
                <a:gd name="connsiteY141" fmla="*/ 1512182 h 1867141"/>
                <a:gd name="connsiteX142" fmla="*/ 1151633 w 1867140"/>
                <a:gd name="connsiteY142" fmla="*/ 1507993 h 1867141"/>
                <a:gd name="connsiteX143" fmla="*/ 1149242 w 1867140"/>
                <a:gd name="connsiteY143" fmla="*/ 1503893 h 1867141"/>
                <a:gd name="connsiteX144" fmla="*/ 1141150 w 1867140"/>
                <a:gd name="connsiteY144" fmla="*/ 1497206 h 1867141"/>
                <a:gd name="connsiteX145" fmla="*/ 1126630 w 1867140"/>
                <a:gd name="connsiteY145" fmla="*/ 1489152 h 1867141"/>
                <a:gd name="connsiteX146" fmla="*/ 1108615 w 1867140"/>
                <a:gd name="connsiteY146" fmla="*/ 1482361 h 1867141"/>
                <a:gd name="connsiteX147" fmla="*/ 1088929 w 1867140"/>
                <a:gd name="connsiteY147" fmla="*/ 1477978 h 1867141"/>
                <a:gd name="connsiteX148" fmla="*/ 1066673 w 1867140"/>
                <a:gd name="connsiteY148" fmla="*/ 9659 h 1867141"/>
                <a:gd name="connsiteX149" fmla="*/ 1490999 w 1867140"/>
                <a:gd name="connsiteY149" fmla="*/ 184616 h 1867141"/>
                <a:gd name="connsiteX150" fmla="*/ 1536421 w 1867140"/>
                <a:gd name="connsiteY150" fmla="*/ 222028 h 1867141"/>
                <a:gd name="connsiteX151" fmla="*/ 1524353 w 1867140"/>
                <a:gd name="connsiteY151" fmla="*/ 222070 h 1867141"/>
                <a:gd name="connsiteX152" fmla="*/ 1484794 w 1867140"/>
                <a:gd name="connsiteY152" fmla="*/ 262082 h 1867141"/>
                <a:gd name="connsiteX153" fmla="*/ 1354562 w 1867140"/>
                <a:gd name="connsiteY153" fmla="*/ 1166071 h 1867141"/>
                <a:gd name="connsiteX154" fmla="*/ 1228434 w 1867140"/>
                <a:gd name="connsiteY154" fmla="*/ 1197193 h 1867141"/>
                <a:gd name="connsiteX155" fmla="*/ 1094673 w 1867140"/>
                <a:gd name="connsiteY155" fmla="*/ 1199567 h 1867141"/>
                <a:gd name="connsiteX156" fmla="*/ 1002656 w 1867140"/>
                <a:gd name="connsiteY156" fmla="*/ 1174277 h 1867141"/>
                <a:gd name="connsiteX157" fmla="*/ 934993 w 1867140"/>
                <a:gd name="connsiteY157" fmla="*/ 1124580 h 1867141"/>
                <a:gd name="connsiteX158" fmla="*/ 896463 w 1867140"/>
                <a:gd name="connsiteY158" fmla="*/ 1044605 h 1867141"/>
                <a:gd name="connsiteX159" fmla="*/ 899226 w 1867140"/>
                <a:gd name="connsiteY159" fmla="*/ 908620 h 1867141"/>
                <a:gd name="connsiteX160" fmla="*/ 1004899 w 1867140"/>
                <a:gd name="connsiteY160" fmla="*/ 175103 h 1867141"/>
                <a:gd name="connsiteX161" fmla="*/ 960889 w 1867140"/>
                <a:gd name="connsiteY161" fmla="*/ 117375 h 1867141"/>
                <a:gd name="connsiteX162" fmla="*/ 929363 w 1867140"/>
                <a:gd name="connsiteY162" fmla="*/ 114983 h 1867141"/>
                <a:gd name="connsiteX163" fmla="*/ 864702 w 1867140"/>
                <a:gd name="connsiteY163" fmla="*/ 111861 h 1867141"/>
                <a:gd name="connsiteX164" fmla="*/ 783185 w 1867140"/>
                <a:gd name="connsiteY164" fmla="*/ 110619 h 1867141"/>
                <a:gd name="connsiteX165" fmla="*/ 664446 w 1867140"/>
                <a:gd name="connsiteY165" fmla="*/ 113686 h 1867141"/>
                <a:gd name="connsiteX166" fmla="*/ 659636 w 1867140"/>
                <a:gd name="connsiteY166" fmla="*/ 203087 h 1867141"/>
                <a:gd name="connsiteX167" fmla="*/ 719648 w 1867140"/>
                <a:gd name="connsiteY167" fmla="*/ 208792 h 1867141"/>
                <a:gd name="connsiteX168" fmla="*/ 743510 w 1867140"/>
                <a:gd name="connsiteY168" fmla="*/ 215155 h 1867141"/>
                <a:gd name="connsiteX169" fmla="*/ 759034 w 1867140"/>
                <a:gd name="connsiteY169" fmla="*/ 226641 h 1867141"/>
                <a:gd name="connsiteX170" fmla="*/ 766907 w 1867140"/>
                <a:gd name="connsiteY170" fmla="*/ 247870 h 1867141"/>
                <a:gd name="connsiteX171" fmla="*/ 765915 w 1867140"/>
                <a:gd name="connsiteY171" fmla="*/ 284720 h 1867141"/>
                <a:gd name="connsiteX172" fmla="*/ 665382 w 1867140"/>
                <a:gd name="connsiteY172" fmla="*/ 982556 h 1867141"/>
                <a:gd name="connsiteX173" fmla="*/ 671636 w 1867140"/>
                <a:gd name="connsiteY173" fmla="*/ 1124931 h 1867141"/>
                <a:gd name="connsiteX174" fmla="*/ 728998 w 1867140"/>
                <a:gd name="connsiteY174" fmla="*/ 1232725 h 1867141"/>
                <a:gd name="connsiteX175" fmla="*/ 825616 w 1867140"/>
                <a:gd name="connsiteY175" fmla="*/ 1304398 h 1867141"/>
                <a:gd name="connsiteX176" fmla="*/ 949868 w 1867140"/>
                <a:gd name="connsiteY176" fmla="*/ 1340846 h 1867141"/>
                <a:gd name="connsiteX177" fmla="*/ 1162277 w 1867140"/>
                <a:gd name="connsiteY177" fmla="*/ 1336674 h 1867141"/>
                <a:gd name="connsiteX178" fmla="*/ 1341043 w 1867140"/>
                <a:gd name="connsiteY178" fmla="*/ 1278034 h 1867141"/>
                <a:gd name="connsiteX179" fmla="*/ 1336236 w 1867140"/>
                <a:gd name="connsiteY179" fmla="*/ 1341256 h 1867141"/>
                <a:gd name="connsiteX180" fmla="*/ 1372850 w 1867140"/>
                <a:gd name="connsiteY180" fmla="*/ 1388771 h 1867141"/>
                <a:gd name="connsiteX181" fmla="*/ 1396357 w 1867140"/>
                <a:gd name="connsiteY181" fmla="*/ 1391633 h 1867141"/>
                <a:gd name="connsiteX182" fmla="*/ 1430662 w 1867140"/>
                <a:gd name="connsiteY182" fmla="*/ 1394503 h 1867141"/>
                <a:gd name="connsiteX183" fmla="*/ 1469614 w 1867140"/>
                <a:gd name="connsiteY183" fmla="*/ 1395987 h 1867141"/>
                <a:gd name="connsiteX184" fmla="*/ 1503573 w 1867140"/>
                <a:gd name="connsiteY184" fmla="*/ 1395827 h 1867141"/>
                <a:gd name="connsiteX185" fmla="*/ 1550523 w 1867140"/>
                <a:gd name="connsiteY185" fmla="*/ 1355097 h 1867141"/>
                <a:gd name="connsiteX186" fmla="*/ 1689739 w 1867140"/>
                <a:gd name="connsiteY186" fmla="*/ 388754 h 1867141"/>
                <a:gd name="connsiteX187" fmla="*/ 1774112 w 1867140"/>
                <a:gd name="connsiteY187" fmla="*/ 527374 h 1867141"/>
                <a:gd name="connsiteX188" fmla="*/ 1857482 w 1867140"/>
                <a:gd name="connsiteY188" fmla="*/ 1066673 h 1867141"/>
                <a:gd name="connsiteX189" fmla="*/ 1492757 w 1867140"/>
                <a:gd name="connsiteY189" fmla="*/ 1680993 h 1867141"/>
                <a:gd name="connsiteX190" fmla="*/ 1343605 w 1867140"/>
                <a:gd name="connsiteY190" fmla="*/ 1771776 h 1867141"/>
                <a:gd name="connsiteX191" fmla="*/ 1342991 w 1867140"/>
                <a:gd name="connsiteY191" fmla="*/ 1765021 h 1867141"/>
                <a:gd name="connsiteX192" fmla="*/ 1340832 w 1867140"/>
                <a:gd name="connsiteY192" fmla="*/ 1760846 h 1867141"/>
                <a:gd name="connsiteX193" fmla="*/ 1337434 w 1867140"/>
                <a:gd name="connsiteY193" fmla="*/ 1759141 h 1867141"/>
                <a:gd name="connsiteX194" fmla="*/ 1236611 w 1867140"/>
                <a:gd name="connsiteY194" fmla="*/ 1744616 h 1867141"/>
                <a:gd name="connsiteX195" fmla="*/ 1247987 w 1867140"/>
                <a:gd name="connsiteY195" fmla="*/ 1665646 h 1867141"/>
                <a:gd name="connsiteX196" fmla="*/ 1332584 w 1867140"/>
                <a:gd name="connsiteY196" fmla="*/ 1677833 h 1867141"/>
                <a:gd name="connsiteX197" fmla="*/ 1336309 w 1867140"/>
                <a:gd name="connsiteY197" fmla="*/ 1677266 h 1867141"/>
                <a:gd name="connsiteX198" fmla="*/ 1339528 w 1867140"/>
                <a:gd name="connsiteY198" fmla="*/ 1674085 h 1867141"/>
                <a:gd name="connsiteX199" fmla="*/ 1342101 w 1867140"/>
                <a:gd name="connsiteY199" fmla="*/ 1667720 h 1867141"/>
                <a:gd name="connsiteX200" fmla="*/ 1344139 w 1867140"/>
                <a:gd name="connsiteY200" fmla="*/ 1657412 h 1867141"/>
                <a:gd name="connsiteX201" fmla="*/ 1345078 w 1867140"/>
                <a:gd name="connsiteY201" fmla="*/ 1647057 h 1867141"/>
                <a:gd name="connsiteX202" fmla="*/ 1344422 w 1867140"/>
                <a:gd name="connsiteY202" fmla="*/ 1640117 h 1867141"/>
                <a:gd name="connsiteX203" fmla="*/ 1342247 w 1867140"/>
                <a:gd name="connsiteY203" fmla="*/ 1636049 h 1867141"/>
                <a:gd name="connsiteX204" fmla="*/ 1338849 w 1867140"/>
                <a:gd name="connsiteY204" fmla="*/ 1634345 h 1867141"/>
                <a:gd name="connsiteX205" fmla="*/ 1254252 w 1867140"/>
                <a:gd name="connsiteY205" fmla="*/ 1622158 h 1867141"/>
                <a:gd name="connsiteX206" fmla="*/ 1264102 w 1867140"/>
                <a:gd name="connsiteY206" fmla="*/ 1553789 h 1867141"/>
                <a:gd name="connsiteX207" fmla="*/ 1364060 w 1867140"/>
                <a:gd name="connsiteY207" fmla="*/ 1568189 h 1867141"/>
                <a:gd name="connsiteX208" fmla="*/ 1367693 w 1867140"/>
                <a:gd name="connsiteY208" fmla="*/ 1567498 h 1867141"/>
                <a:gd name="connsiteX209" fmla="*/ 1370834 w 1867140"/>
                <a:gd name="connsiteY209" fmla="*/ 1564085 h 1867141"/>
                <a:gd name="connsiteX210" fmla="*/ 1373439 w 1867140"/>
                <a:gd name="connsiteY210" fmla="*/ 1557504 h 1867141"/>
                <a:gd name="connsiteX211" fmla="*/ 1375460 w 1867140"/>
                <a:gd name="connsiteY211" fmla="*/ 1547305 h 1867141"/>
                <a:gd name="connsiteX212" fmla="*/ 1376463 w 1867140"/>
                <a:gd name="connsiteY212" fmla="*/ 1536517 h 1867141"/>
                <a:gd name="connsiteX213" fmla="*/ 1375837 w 1867140"/>
                <a:gd name="connsiteY213" fmla="*/ 1529360 h 1867141"/>
                <a:gd name="connsiteX214" fmla="*/ 1373786 w 1867140"/>
                <a:gd name="connsiteY214" fmla="*/ 1525200 h 1867141"/>
                <a:gd name="connsiteX215" fmla="*/ 1370481 w 1867140"/>
                <a:gd name="connsiteY215" fmla="*/ 1523619 h 1867141"/>
                <a:gd name="connsiteX216" fmla="*/ 1230714 w 1867140"/>
                <a:gd name="connsiteY216" fmla="*/ 1503484 h 1867141"/>
                <a:gd name="connsiteX217" fmla="*/ 1218098 w 1867140"/>
                <a:gd name="connsiteY217" fmla="*/ 1505973 h 1867141"/>
                <a:gd name="connsiteX218" fmla="*/ 1211251 w 1867140"/>
                <a:gd name="connsiteY218" fmla="*/ 1519010 h 1867141"/>
                <a:gd name="connsiteX219" fmla="*/ 1176092 w 1867140"/>
                <a:gd name="connsiteY219" fmla="*/ 1763062 h 1867141"/>
                <a:gd name="connsiteX220" fmla="*/ 1178980 w 1867140"/>
                <a:gd name="connsiteY220" fmla="*/ 1777502 h 1867141"/>
                <a:gd name="connsiteX221" fmla="*/ 1190381 w 1867140"/>
                <a:gd name="connsiteY221" fmla="*/ 1783450 h 1867141"/>
                <a:gd name="connsiteX222" fmla="*/ 1285648 w 1867140"/>
                <a:gd name="connsiteY222" fmla="*/ 1797175 h 1867141"/>
                <a:gd name="connsiteX223" fmla="*/ 1256924 w 1867140"/>
                <a:gd name="connsiteY223" fmla="*/ 1809416 h 1867141"/>
                <a:gd name="connsiteX224" fmla="*/ 800468 w 1867140"/>
                <a:gd name="connsiteY224" fmla="*/ 1857483 h 1867141"/>
                <a:gd name="connsiteX225" fmla="*/ 376142 w 1867140"/>
                <a:gd name="connsiteY225" fmla="*/ 1682527 h 1867141"/>
                <a:gd name="connsiteX226" fmla="*/ 349194 w 1867140"/>
                <a:gd name="connsiteY226" fmla="*/ 1660331 h 1867141"/>
                <a:gd name="connsiteX227" fmla="*/ 352788 w 1867140"/>
                <a:gd name="connsiteY227" fmla="*/ 1658809 h 1867141"/>
                <a:gd name="connsiteX228" fmla="*/ 354755 w 1867140"/>
                <a:gd name="connsiteY228" fmla="*/ 1655117 h 1867141"/>
                <a:gd name="connsiteX229" fmla="*/ 367628 w 1867140"/>
                <a:gd name="connsiteY229" fmla="*/ 1565761 h 1867141"/>
                <a:gd name="connsiteX230" fmla="*/ 390995 w 1867140"/>
                <a:gd name="connsiteY230" fmla="*/ 1569128 h 1867141"/>
                <a:gd name="connsiteX231" fmla="*/ 440070 w 1867140"/>
                <a:gd name="connsiteY231" fmla="*/ 1569572 h 1867141"/>
                <a:gd name="connsiteX232" fmla="*/ 477306 w 1867140"/>
                <a:gd name="connsiteY232" fmla="*/ 1555612 h 1867141"/>
                <a:gd name="connsiteX233" fmla="*/ 503135 w 1867140"/>
                <a:gd name="connsiteY233" fmla="*/ 1528083 h 1867141"/>
                <a:gd name="connsiteX234" fmla="*/ 516508 w 1867140"/>
                <a:gd name="connsiteY234" fmla="*/ 1487385 h 1867141"/>
                <a:gd name="connsiteX235" fmla="*/ 516190 w 1867140"/>
                <a:gd name="connsiteY235" fmla="*/ 1455869 h 1867141"/>
                <a:gd name="connsiteX236" fmla="*/ 505803 w 1867140"/>
                <a:gd name="connsiteY236" fmla="*/ 1429859 h 1867141"/>
                <a:gd name="connsiteX237" fmla="*/ 486289 w 1867140"/>
                <a:gd name="connsiteY237" fmla="*/ 1409711 h 1867141"/>
                <a:gd name="connsiteX238" fmla="*/ 462191 w 1867140"/>
                <a:gd name="connsiteY238" fmla="*/ 1396853 h 1867141"/>
                <a:gd name="connsiteX239" fmla="*/ 441131 w 1867140"/>
                <a:gd name="connsiteY239" fmla="*/ 1390506 h 1867141"/>
                <a:gd name="connsiteX240" fmla="*/ 422310 w 1867140"/>
                <a:gd name="connsiteY240" fmla="*/ 1387022 h 1867141"/>
                <a:gd name="connsiteX241" fmla="*/ 356320 w 1867140"/>
                <a:gd name="connsiteY241" fmla="*/ 1377515 h 1867141"/>
                <a:gd name="connsiteX242" fmla="*/ 341632 w 1867140"/>
                <a:gd name="connsiteY242" fmla="*/ 1380589 h 1867141"/>
                <a:gd name="connsiteX243" fmla="*/ 334135 w 1867140"/>
                <a:gd name="connsiteY243" fmla="*/ 1395079 h 1867141"/>
                <a:gd name="connsiteX244" fmla="*/ 301746 w 1867140"/>
                <a:gd name="connsiteY244" fmla="*/ 1619900 h 1867141"/>
                <a:gd name="connsiteX245" fmla="*/ 186149 w 1867140"/>
                <a:gd name="connsiteY245" fmla="*/ 1492758 h 1867141"/>
                <a:gd name="connsiteX246" fmla="*/ 9659 w 1867140"/>
                <a:gd name="connsiteY246" fmla="*/ 800469 h 1867141"/>
                <a:gd name="connsiteX247" fmla="*/ 1066673 w 1867140"/>
                <a:gd name="connsiteY247" fmla="*/ 9659 h 18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867140" h="1867141">
                  <a:moveTo>
                    <a:pt x="387639" y="1426859"/>
                  </a:moveTo>
                  <a:lnTo>
                    <a:pt x="411871" y="1430350"/>
                  </a:lnTo>
                  <a:cubicBezTo>
                    <a:pt x="417785" y="1431202"/>
                    <a:pt x="423461" y="1432425"/>
                    <a:pt x="428900" y="1434018"/>
                  </a:cubicBezTo>
                  <a:cubicBezTo>
                    <a:pt x="434339" y="1435612"/>
                    <a:pt x="439364" y="1438287"/>
                    <a:pt x="443976" y="1442043"/>
                  </a:cubicBezTo>
                  <a:cubicBezTo>
                    <a:pt x="448588" y="1445799"/>
                    <a:pt x="452168" y="1451099"/>
                    <a:pt x="454716" y="1457944"/>
                  </a:cubicBezTo>
                  <a:cubicBezTo>
                    <a:pt x="457263" y="1464790"/>
                    <a:pt x="457830" y="1473117"/>
                    <a:pt x="456417" y="1482925"/>
                  </a:cubicBezTo>
                  <a:cubicBezTo>
                    <a:pt x="455378" y="1490137"/>
                    <a:pt x="453408" y="1496663"/>
                    <a:pt x="450505" y="1502501"/>
                  </a:cubicBezTo>
                  <a:cubicBezTo>
                    <a:pt x="447602" y="1508341"/>
                    <a:pt x="443887" y="1513180"/>
                    <a:pt x="439358" y="1517018"/>
                  </a:cubicBezTo>
                  <a:cubicBezTo>
                    <a:pt x="434831" y="1520856"/>
                    <a:pt x="429325" y="1523559"/>
                    <a:pt x="422841" y="1525129"/>
                  </a:cubicBezTo>
                  <a:cubicBezTo>
                    <a:pt x="416358" y="1526698"/>
                    <a:pt x="408573" y="1526828"/>
                    <a:pt x="399486" y="1525519"/>
                  </a:cubicBezTo>
                  <a:lnTo>
                    <a:pt x="373955" y="1521841"/>
                  </a:lnTo>
                  <a:close/>
                  <a:moveTo>
                    <a:pt x="806469" y="1442365"/>
                  </a:moveTo>
                  <a:cubicBezTo>
                    <a:pt x="801709" y="1441680"/>
                    <a:pt x="797503" y="1442509"/>
                    <a:pt x="793853" y="1444855"/>
                  </a:cubicBezTo>
                  <a:cubicBezTo>
                    <a:pt x="790202" y="1447199"/>
                    <a:pt x="787920" y="1451545"/>
                    <a:pt x="787006" y="1457892"/>
                  </a:cubicBezTo>
                  <a:lnTo>
                    <a:pt x="751847" y="1701943"/>
                  </a:lnTo>
                  <a:cubicBezTo>
                    <a:pt x="750932" y="1708290"/>
                    <a:pt x="751895" y="1713103"/>
                    <a:pt x="754735" y="1716384"/>
                  </a:cubicBezTo>
                  <a:cubicBezTo>
                    <a:pt x="757576" y="1719663"/>
                    <a:pt x="761376" y="1721646"/>
                    <a:pt x="766135" y="1722332"/>
                  </a:cubicBezTo>
                  <a:lnTo>
                    <a:pt x="906768" y="1742592"/>
                  </a:lnTo>
                  <a:cubicBezTo>
                    <a:pt x="908066" y="1742779"/>
                    <a:pt x="909313" y="1742554"/>
                    <a:pt x="910509" y="1741917"/>
                  </a:cubicBezTo>
                  <a:cubicBezTo>
                    <a:pt x="911705" y="1741279"/>
                    <a:pt x="912789" y="1740147"/>
                    <a:pt x="913759" y="1738520"/>
                  </a:cubicBezTo>
                  <a:cubicBezTo>
                    <a:pt x="914730" y="1736893"/>
                    <a:pt x="915597" y="1734699"/>
                    <a:pt x="916364" y="1731939"/>
                  </a:cubicBezTo>
                  <a:cubicBezTo>
                    <a:pt x="917129" y="1729177"/>
                    <a:pt x="917813" y="1725706"/>
                    <a:pt x="918416" y="1721523"/>
                  </a:cubicBezTo>
                  <a:cubicBezTo>
                    <a:pt x="919019" y="1717340"/>
                    <a:pt x="919342" y="1713816"/>
                    <a:pt x="919387" y="1710952"/>
                  </a:cubicBezTo>
                  <a:cubicBezTo>
                    <a:pt x="919431" y="1708087"/>
                    <a:pt x="919218" y="1705738"/>
                    <a:pt x="918746" y="1703903"/>
                  </a:cubicBezTo>
                  <a:cubicBezTo>
                    <a:pt x="918275" y="1702068"/>
                    <a:pt x="917555" y="1700676"/>
                    <a:pt x="916587" y="1699727"/>
                  </a:cubicBezTo>
                  <a:cubicBezTo>
                    <a:pt x="915620" y="1698778"/>
                    <a:pt x="914487" y="1698209"/>
                    <a:pt x="913189" y="1698022"/>
                  </a:cubicBezTo>
                  <a:lnTo>
                    <a:pt x="812366" y="1683497"/>
                  </a:lnTo>
                  <a:lnTo>
                    <a:pt x="823743" y="1604528"/>
                  </a:lnTo>
                  <a:lnTo>
                    <a:pt x="908339" y="1616715"/>
                  </a:lnTo>
                  <a:cubicBezTo>
                    <a:pt x="909636" y="1616902"/>
                    <a:pt x="910879" y="1616712"/>
                    <a:pt x="912064" y="1616147"/>
                  </a:cubicBezTo>
                  <a:cubicBezTo>
                    <a:pt x="913250" y="1615581"/>
                    <a:pt x="914323" y="1614522"/>
                    <a:pt x="915283" y="1612967"/>
                  </a:cubicBezTo>
                  <a:cubicBezTo>
                    <a:pt x="916243" y="1611412"/>
                    <a:pt x="917101" y="1609290"/>
                    <a:pt x="917856" y="1606602"/>
                  </a:cubicBezTo>
                  <a:cubicBezTo>
                    <a:pt x="918612" y="1603913"/>
                    <a:pt x="919291" y="1600478"/>
                    <a:pt x="919894" y="1596294"/>
                  </a:cubicBezTo>
                  <a:cubicBezTo>
                    <a:pt x="920476" y="1592255"/>
                    <a:pt x="920789" y="1588804"/>
                    <a:pt x="920833" y="1585939"/>
                  </a:cubicBezTo>
                  <a:cubicBezTo>
                    <a:pt x="920878" y="1583075"/>
                    <a:pt x="920658" y="1580761"/>
                    <a:pt x="920177" y="1578998"/>
                  </a:cubicBezTo>
                  <a:cubicBezTo>
                    <a:pt x="919694" y="1577236"/>
                    <a:pt x="918969" y="1575880"/>
                    <a:pt x="918002" y="1574931"/>
                  </a:cubicBezTo>
                  <a:cubicBezTo>
                    <a:pt x="917035" y="1573981"/>
                    <a:pt x="915901" y="1573414"/>
                    <a:pt x="914604" y="1573227"/>
                  </a:cubicBezTo>
                  <a:lnTo>
                    <a:pt x="830008" y="1561040"/>
                  </a:lnTo>
                  <a:lnTo>
                    <a:pt x="839858" y="1492670"/>
                  </a:lnTo>
                  <a:lnTo>
                    <a:pt x="939815" y="1507071"/>
                  </a:lnTo>
                  <a:cubicBezTo>
                    <a:pt x="941112" y="1507258"/>
                    <a:pt x="942324" y="1507027"/>
                    <a:pt x="943447" y="1506380"/>
                  </a:cubicBezTo>
                  <a:cubicBezTo>
                    <a:pt x="944571" y="1505731"/>
                    <a:pt x="945619" y="1504594"/>
                    <a:pt x="946589" y="1502967"/>
                  </a:cubicBezTo>
                  <a:cubicBezTo>
                    <a:pt x="947560" y="1501340"/>
                    <a:pt x="948428" y="1499146"/>
                    <a:pt x="949194" y="1496386"/>
                  </a:cubicBezTo>
                  <a:cubicBezTo>
                    <a:pt x="949960" y="1493625"/>
                    <a:pt x="950633" y="1490225"/>
                    <a:pt x="951215" y="1486187"/>
                  </a:cubicBezTo>
                  <a:cubicBezTo>
                    <a:pt x="951839" y="1481859"/>
                    <a:pt x="952173" y="1478263"/>
                    <a:pt x="952218" y="1475398"/>
                  </a:cubicBezTo>
                  <a:cubicBezTo>
                    <a:pt x="952262" y="1472534"/>
                    <a:pt x="952054" y="1470148"/>
                    <a:pt x="951592" y="1468241"/>
                  </a:cubicBezTo>
                  <a:cubicBezTo>
                    <a:pt x="951131" y="1466335"/>
                    <a:pt x="950447" y="1464948"/>
                    <a:pt x="949541" y="1464081"/>
                  </a:cubicBezTo>
                  <a:cubicBezTo>
                    <a:pt x="948635" y="1463214"/>
                    <a:pt x="947533" y="1462688"/>
                    <a:pt x="946236" y="1462501"/>
                  </a:cubicBezTo>
                  <a:close/>
                  <a:moveTo>
                    <a:pt x="589632" y="1411127"/>
                  </a:moveTo>
                  <a:cubicBezTo>
                    <a:pt x="584872" y="1410441"/>
                    <a:pt x="580667" y="1411271"/>
                    <a:pt x="577016" y="1413617"/>
                  </a:cubicBezTo>
                  <a:cubicBezTo>
                    <a:pt x="573366" y="1415961"/>
                    <a:pt x="571084" y="1420307"/>
                    <a:pt x="570169" y="1426653"/>
                  </a:cubicBezTo>
                  <a:lnTo>
                    <a:pt x="535010" y="1670705"/>
                  </a:lnTo>
                  <a:cubicBezTo>
                    <a:pt x="534096" y="1677051"/>
                    <a:pt x="535059" y="1681865"/>
                    <a:pt x="537899" y="1685145"/>
                  </a:cubicBezTo>
                  <a:cubicBezTo>
                    <a:pt x="540739" y="1688425"/>
                    <a:pt x="544539" y="1690408"/>
                    <a:pt x="549299" y="1691094"/>
                  </a:cubicBezTo>
                  <a:lnTo>
                    <a:pt x="689931" y="1711354"/>
                  </a:lnTo>
                  <a:cubicBezTo>
                    <a:pt x="691230" y="1711541"/>
                    <a:pt x="692477" y="1711315"/>
                    <a:pt x="693673" y="1710678"/>
                  </a:cubicBezTo>
                  <a:cubicBezTo>
                    <a:pt x="694869" y="1710040"/>
                    <a:pt x="695952" y="1708908"/>
                    <a:pt x="696922" y="1707282"/>
                  </a:cubicBezTo>
                  <a:cubicBezTo>
                    <a:pt x="697893" y="1705655"/>
                    <a:pt x="698761" y="1703461"/>
                    <a:pt x="699527" y="1700700"/>
                  </a:cubicBezTo>
                  <a:cubicBezTo>
                    <a:pt x="700293" y="1697939"/>
                    <a:pt x="700977" y="1694467"/>
                    <a:pt x="701580" y="1690284"/>
                  </a:cubicBezTo>
                  <a:cubicBezTo>
                    <a:pt x="702182" y="1686102"/>
                    <a:pt x="702506" y="1682578"/>
                    <a:pt x="702551" y="1679714"/>
                  </a:cubicBezTo>
                  <a:cubicBezTo>
                    <a:pt x="702595" y="1676849"/>
                    <a:pt x="702382" y="1674499"/>
                    <a:pt x="701909" y="1672664"/>
                  </a:cubicBezTo>
                  <a:cubicBezTo>
                    <a:pt x="701438" y="1670829"/>
                    <a:pt x="700718" y="1669438"/>
                    <a:pt x="699751" y="1668489"/>
                  </a:cubicBezTo>
                  <a:cubicBezTo>
                    <a:pt x="698783" y="1667539"/>
                    <a:pt x="697651" y="1666971"/>
                    <a:pt x="696352" y="1666784"/>
                  </a:cubicBezTo>
                  <a:lnTo>
                    <a:pt x="595530" y="1652259"/>
                  </a:lnTo>
                  <a:lnTo>
                    <a:pt x="606907" y="1573289"/>
                  </a:lnTo>
                  <a:lnTo>
                    <a:pt x="691502" y="1585477"/>
                  </a:lnTo>
                  <a:cubicBezTo>
                    <a:pt x="692800" y="1585663"/>
                    <a:pt x="694043" y="1585474"/>
                    <a:pt x="695227" y="1584909"/>
                  </a:cubicBezTo>
                  <a:cubicBezTo>
                    <a:pt x="696413" y="1584343"/>
                    <a:pt x="697486" y="1583283"/>
                    <a:pt x="698447" y="1581728"/>
                  </a:cubicBezTo>
                  <a:cubicBezTo>
                    <a:pt x="699407" y="1580174"/>
                    <a:pt x="700265" y="1578052"/>
                    <a:pt x="701020" y="1575363"/>
                  </a:cubicBezTo>
                  <a:cubicBezTo>
                    <a:pt x="701776" y="1572675"/>
                    <a:pt x="702455" y="1569239"/>
                    <a:pt x="703057" y="1565055"/>
                  </a:cubicBezTo>
                  <a:cubicBezTo>
                    <a:pt x="703639" y="1561017"/>
                    <a:pt x="703952" y="1557566"/>
                    <a:pt x="703996" y="1554701"/>
                  </a:cubicBezTo>
                  <a:cubicBezTo>
                    <a:pt x="704041" y="1551837"/>
                    <a:pt x="703823" y="1549523"/>
                    <a:pt x="703340" y="1547760"/>
                  </a:cubicBezTo>
                  <a:cubicBezTo>
                    <a:pt x="702858" y="1545997"/>
                    <a:pt x="702133" y="1544642"/>
                    <a:pt x="701165" y="1543692"/>
                  </a:cubicBezTo>
                  <a:cubicBezTo>
                    <a:pt x="700199" y="1542743"/>
                    <a:pt x="699065" y="1542175"/>
                    <a:pt x="697767" y="1541988"/>
                  </a:cubicBezTo>
                  <a:lnTo>
                    <a:pt x="613172" y="1529801"/>
                  </a:lnTo>
                  <a:lnTo>
                    <a:pt x="623021" y="1461432"/>
                  </a:lnTo>
                  <a:lnTo>
                    <a:pt x="722978" y="1475832"/>
                  </a:lnTo>
                  <a:cubicBezTo>
                    <a:pt x="724276" y="1476019"/>
                    <a:pt x="725487" y="1475789"/>
                    <a:pt x="726611" y="1475141"/>
                  </a:cubicBezTo>
                  <a:cubicBezTo>
                    <a:pt x="727735" y="1474493"/>
                    <a:pt x="728783" y="1473356"/>
                    <a:pt x="729753" y="1471728"/>
                  </a:cubicBezTo>
                  <a:cubicBezTo>
                    <a:pt x="730724" y="1470102"/>
                    <a:pt x="731591" y="1467907"/>
                    <a:pt x="732358" y="1465148"/>
                  </a:cubicBezTo>
                  <a:cubicBezTo>
                    <a:pt x="733123" y="1462386"/>
                    <a:pt x="733797" y="1458987"/>
                    <a:pt x="734379" y="1454948"/>
                  </a:cubicBezTo>
                  <a:cubicBezTo>
                    <a:pt x="735002" y="1450621"/>
                    <a:pt x="735336" y="1447025"/>
                    <a:pt x="735381" y="1444160"/>
                  </a:cubicBezTo>
                  <a:cubicBezTo>
                    <a:pt x="735425" y="1441296"/>
                    <a:pt x="735217" y="1438910"/>
                    <a:pt x="734755" y="1437003"/>
                  </a:cubicBezTo>
                  <a:cubicBezTo>
                    <a:pt x="734295" y="1435097"/>
                    <a:pt x="733610" y="1433710"/>
                    <a:pt x="732705" y="1432843"/>
                  </a:cubicBezTo>
                  <a:cubicBezTo>
                    <a:pt x="731799" y="1431976"/>
                    <a:pt x="730697" y="1431449"/>
                    <a:pt x="729399" y="1431262"/>
                  </a:cubicBezTo>
                  <a:close/>
                  <a:moveTo>
                    <a:pt x="1088929" y="1477978"/>
                  </a:moveTo>
                  <a:cubicBezTo>
                    <a:pt x="1076091" y="1476128"/>
                    <a:pt x="1063701" y="1476037"/>
                    <a:pt x="1051755" y="1477702"/>
                  </a:cubicBezTo>
                  <a:cubicBezTo>
                    <a:pt x="1039811" y="1479368"/>
                    <a:pt x="1029136" y="1482947"/>
                    <a:pt x="1019732" y="1488438"/>
                  </a:cubicBezTo>
                  <a:cubicBezTo>
                    <a:pt x="1010328" y="1493930"/>
                    <a:pt x="1002405" y="1501401"/>
                    <a:pt x="995964" y="1510853"/>
                  </a:cubicBezTo>
                  <a:cubicBezTo>
                    <a:pt x="989523" y="1520305"/>
                    <a:pt x="985336" y="1531738"/>
                    <a:pt x="983403" y="1545152"/>
                  </a:cubicBezTo>
                  <a:cubicBezTo>
                    <a:pt x="981720" y="1556835"/>
                    <a:pt x="982007" y="1567109"/>
                    <a:pt x="984264" y="1575974"/>
                  </a:cubicBezTo>
                  <a:cubicBezTo>
                    <a:pt x="986520" y="1584838"/>
                    <a:pt x="989983" y="1592736"/>
                    <a:pt x="994654" y="1599666"/>
                  </a:cubicBezTo>
                  <a:cubicBezTo>
                    <a:pt x="999323" y="1606596"/>
                    <a:pt x="1004876" y="1612770"/>
                    <a:pt x="1011309" y="1618188"/>
                  </a:cubicBezTo>
                  <a:cubicBezTo>
                    <a:pt x="1017743" y="1623604"/>
                    <a:pt x="1024461" y="1628585"/>
                    <a:pt x="1031463" y="1633127"/>
                  </a:cubicBezTo>
                  <a:cubicBezTo>
                    <a:pt x="1038464" y="1637670"/>
                    <a:pt x="1045276" y="1642000"/>
                    <a:pt x="1051897" y="1646119"/>
                  </a:cubicBezTo>
                  <a:cubicBezTo>
                    <a:pt x="1058517" y="1650239"/>
                    <a:pt x="1064350" y="1654465"/>
                    <a:pt x="1069395" y="1658799"/>
                  </a:cubicBezTo>
                  <a:cubicBezTo>
                    <a:pt x="1074438" y="1663133"/>
                    <a:pt x="1078364" y="1667821"/>
                    <a:pt x="1081171" y="1672863"/>
                  </a:cubicBezTo>
                  <a:cubicBezTo>
                    <a:pt x="1083978" y="1677906"/>
                    <a:pt x="1084925" y="1683600"/>
                    <a:pt x="1084011" y="1689946"/>
                  </a:cubicBezTo>
                  <a:cubicBezTo>
                    <a:pt x="1083221" y="1695428"/>
                    <a:pt x="1081495" y="1700258"/>
                    <a:pt x="1078830" y="1704439"/>
                  </a:cubicBezTo>
                  <a:cubicBezTo>
                    <a:pt x="1076167" y="1708619"/>
                    <a:pt x="1072706" y="1711948"/>
                    <a:pt x="1068447" y="1714426"/>
                  </a:cubicBezTo>
                  <a:cubicBezTo>
                    <a:pt x="1064189" y="1716906"/>
                    <a:pt x="1059199" y="1718579"/>
                    <a:pt x="1053479" y="1719448"/>
                  </a:cubicBezTo>
                  <a:cubicBezTo>
                    <a:pt x="1047760" y="1720318"/>
                    <a:pt x="1041437" y="1720253"/>
                    <a:pt x="1034514" y="1719255"/>
                  </a:cubicBezTo>
                  <a:cubicBezTo>
                    <a:pt x="1023984" y="1717738"/>
                    <a:pt x="1014888" y="1715213"/>
                    <a:pt x="1007226" y="1711681"/>
                  </a:cubicBezTo>
                  <a:cubicBezTo>
                    <a:pt x="999564" y="1708147"/>
                    <a:pt x="993056" y="1704523"/>
                    <a:pt x="987702" y="1700807"/>
                  </a:cubicBezTo>
                  <a:cubicBezTo>
                    <a:pt x="982348" y="1697091"/>
                    <a:pt x="978003" y="1693778"/>
                    <a:pt x="974668" y="1690869"/>
                  </a:cubicBezTo>
                  <a:cubicBezTo>
                    <a:pt x="971333" y="1687958"/>
                    <a:pt x="968656" y="1686358"/>
                    <a:pt x="966636" y="1686067"/>
                  </a:cubicBezTo>
                  <a:cubicBezTo>
                    <a:pt x="965194" y="1685859"/>
                    <a:pt x="963875" y="1686075"/>
                    <a:pt x="962679" y="1686712"/>
                  </a:cubicBezTo>
                  <a:cubicBezTo>
                    <a:pt x="961483" y="1687350"/>
                    <a:pt x="960425" y="1688559"/>
                    <a:pt x="959505" y="1690340"/>
                  </a:cubicBezTo>
                  <a:cubicBezTo>
                    <a:pt x="958587" y="1692121"/>
                    <a:pt x="957764" y="1694506"/>
                    <a:pt x="957040" y="1697494"/>
                  </a:cubicBezTo>
                  <a:cubicBezTo>
                    <a:pt x="956315" y="1700481"/>
                    <a:pt x="955630" y="1704210"/>
                    <a:pt x="954986" y="1708682"/>
                  </a:cubicBezTo>
                  <a:cubicBezTo>
                    <a:pt x="954030" y="1715317"/>
                    <a:pt x="953694" y="1720458"/>
                    <a:pt x="953979" y="1724107"/>
                  </a:cubicBezTo>
                  <a:cubicBezTo>
                    <a:pt x="954263" y="1727755"/>
                    <a:pt x="955207" y="1730651"/>
                    <a:pt x="956813" y="1732797"/>
                  </a:cubicBezTo>
                  <a:cubicBezTo>
                    <a:pt x="958417" y="1734942"/>
                    <a:pt x="961171" y="1737547"/>
                    <a:pt x="965073" y="1740612"/>
                  </a:cubicBezTo>
                  <a:cubicBezTo>
                    <a:pt x="968975" y="1743677"/>
                    <a:pt x="973937" y="1746785"/>
                    <a:pt x="979962" y="1749935"/>
                  </a:cubicBezTo>
                  <a:cubicBezTo>
                    <a:pt x="985986" y="1753084"/>
                    <a:pt x="993031" y="1756050"/>
                    <a:pt x="1001096" y="1758831"/>
                  </a:cubicBezTo>
                  <a:cubicBezTo>
                    <a:pt x="1009162" y="1761613"/>
                    <a:pt x="1018026" y="1763700"/>
                    <a:pt x="1027690" y="1765092"/>
                  </a:cubicBezTo>
                  <a:cubicBezTo>
                    <a:pt x="1041970" y="1767150"/>
                    <a:pt x="1055654" y="1767207"/>
                    <a:pt x="1068743" y="1765264"/>
                  </a:cubicBezTo>
                  <a:cubicBezTo>
                    <a:pt x="1081832" y="1763323"/>
                    <a:pt x="1093599" y="1759312"/>
                    <a:pt x="1104045" y="1753235"/>
                  </a:cubicBezTo>
                  <a:cubicBezTo>
                    <a:pt x="1114490" y="1747157"/>
                    <a:pt x="1123254" y="1738960"/>
                    <a:pt x="1130335" y="1728643"/>
                  </a:cubicBezTo>
                  <a:cubicBezTo>
                    <a:pt x="1137416" y="1718327"/>
                    <a:pt x="1142016" y="1705812"/>
                    <a:pt x="1144136" y="1691100"/>
                  </a:cubicBezTo>
                  <a:cubicBezTo>
                    <a:pt x="1145756" y="1679849"/>
                    <a:pt x="1145433" y="1669827"/>
                    <a:pt x="1143167" y="1661035"/>
                  </a:cubicBezTo>
                  <a:cubicBezTo>
                    <a:pt x="1140899" y="1652242"/>
                    <a:pt x="1137395" y="1644376"/>
                    <a:pt x="1132653" y="1637436"/>
                  </a:cubicBezTo>
                  <a:cubicBezTo>
                    <a:pt x="1127911" y="1630495"/>
                    <a:pt x="1122250" y="1624305"/>
                    <a:pt x="1115673" y="1618867"/>
                  </a:cubicBezTo>
                  <a:cubicBezTo>
                    <a:pt x="1109095" y="1613429"/>
                    <a:pt x="1102305" y="1608439"/>
                    <a:pt x="1095303" y="1603896"/>
                  </a:cubicBezTo>
                  <a:cubicBezTo>
                    <a:pt x="1088301" y="1599355"/>
                    <a:pt x="1081418" y="1595013"/>
                    <a:pt x="1074652" y="1590873"/>
                  </a:cubicBezTo>
                  <a:cubicBezTo>
                    <a:pt x="1067887" y="1586733"/>
                    <a:pt x="1061911" y="1582485"/>
                    <a:pt x="1056722" y="1578131"/>
                  </a:cubicBezTo>
                  <a:cubicBezTo>
                    <a:pt x="1051534" y="1573776"/>
                    <a:pt x="1047572" y="1569083"/>
                    <a:pt x="1044837" y="1564051"/>
                  </a:cubicBezTo>
                  <a:cubicBezTo>
                    <a:pt x="1042102" y="1559020"/>
                    <a:pt x="1041181" y="1553402"/>
                    <a:pt x="1042075" y="1547200"/>
                  </a:cubicBezTo>
                  <a:cubicBezTo>
                    <a:pt x="1042677" y="1543017"/>
                    <a:pt x="1044006" y="1539159"/>
                    <a:pt x="1046062" y="1535627"/>
                  </a:cubicBezTo>
                  <a:cubicBezTo>
                    <a:pt x="1048116" y="1532095"/>
                    <a:pt x="1050886" y="1529219"/>
                    <a:pt x="1054371" y="1526997"/>
                  </a:cubicBezTo>
                  <a:cubicBezTo>
                    <a:pt x="1057857" y="1524775"/>
                    <a:pt x="1062017" y="1523240"/>
                    <a:pt x="1066850" y="1522390"/>
                  </a:cubicBezTo>
                  <a:cubicBezTo>
                    <a:pt x="1071684" y="1521541"/>
                    <a:pt x="1077202" y="1521563"/>
                    <a:pt x="1083404" y="1522456"/>
                  </a:cubicBezTo>
                  <a:cubicBezTo>
                    <a:pt x="1091337" y="1523599"/>
                    <a:pt x="1098482" y="1525622"/>
                    <a:pt x="1104836" y="1528525"/>
                  </a:cubicBezTo>
                  <a:cubicBezTo>
                    <a:pt x="1111191" y="1531428"/>
                    <a:pt x="1116721" y="1534434"/>
                    <a:pt x="1121426" y="1537540"/>
                  </a:cubicBezTo>
                  <a:cubicBezTo>
                    <a:pt x="1126132" y="1540648"/>
                    <a:pt x="1130070" y="1543460"/>
                    <a:pt x="1133240" y="1545978"/>
                  </a:cubicBezTo>
                  <a:cubicBezTo>
                    <a:pt x="1136411" y="1548497"/>
                    <a:pt x="1138790" y="1549870"/>
                    <a:pt x="1140377" y="1550099"/>
                  </a:cubicBezTo>
                  <a:cubicBezTo>
                    <a:pt x="1141963" y="1550327"/>
                    <a:pt x="1143288" y="1550077"/>
                    <a:pt x="1144350" y="1549346"/>
                  </a:cubicBezTo>
                  <a:cubicBezTo>
                    <a:pt x="1145412" y="1548616"/>
                    <a:pt x="1146331" y="1547349"/>
                    <a:pt x="1147106" y="1545547"/>
                  </a:cubicBezTo>
                  <a:cubicBezTo>
                    <a:pt x="1147880" y="1543745"/>
                    <a:pt x="1148584" y="1541416"/>
                    <a:pt x="1149216" y="1538562"/>
                  </a:cubicBezTo>
                  <a:cubicBezTo>
                    <a:pt x="1149847" y="1535709"/>
                    <a:pt x="1150465" y="1532191"/>
                    <a:pt x="1151068" y="1528008"/>
                  </a:cubicBezTo>
                  <a:cubicBezTo>
                    <a:pt x="1151608" y="1524258"/>
                    <a:pt x="1151988" y="1521110"/>
                    <a:pt x="1152207" y="1518565"/>
                  </a:cubicBezTo>
                  <a:cubicBezTo>
                    <a:pt x="1152426" y="1516021"/>
                    <a:pt x="1152475" y="1513892"/>
                    <a:pt x="1152354" y="1512182"/>
                  </a:cubicBezTo>
                  <a:cubicBezTo>
                    <a:pt x="1152232" y="1510471"/>
                    <a:pt x="1151992" y="1509075"/>
                    <a:pt x="1151633" y="1507993"/>
                  </a:cubicBezTo>
                  <a:cubicBezTo>
                    <a:pt x="1151273" y="1506909"/>
                    <a:pt x="1150476" y="1505544"/>
                    <a:pt x="1149242" y="1503893"/>
                  </a:cubicBezTo>
                  <a:cubicBezTo>
                    <a:pt x="1148007" y="1502243"/>
                    <a:pt x="1145310" y="1500014"/>
                    <a:pt x="1141150" y="1497206"/>
                  </a:cubicBezTo>
                  <a:cubicBezTo>
                    <a:pt x="1136991" y="1494399"/>
                    <a:pt x="1132150" y="1491713"/>
                    <a:pt x="1126630" y="1489152"/>
                  </a:cubicBezTo>
                  <a:cubicBezTo>
                    <a:pt x="1121110" y="1486589"/>
                    <a:pt x="1115105" y="1484326"/>
                    <a:pt x="1108615" y="1482361"/>
                  </a:cubicBezTo>
                  <a:cubicBezTo>
                    <a:pt x="1102126" y="1480394"/>
                    <a:pt x="1095564" y="1478934"/>
                    <a:pt x="1088929" y="1477978"/>
                  </a:cubicBezTo>
                  <a:close/>
                  <a:moveTo>
                    <a:pt x="1066673" y="9659"/>
                  </a:moveTo>
                  <a:cubicBezTo>
                    <a:pt x="1226129" y="32631"/>
                    <a:pt x="1370332" y="94640"/>
                    <a:pt x="1490999" y="184616"/>
                  </a:cubicBezTo>
                  <a:lnTo>
                    <a:pt x="1536421" y="222028"/>
                  </a:lnTo>
                  <a:lnTo>
                    <a:pt x="1524353" y="222070"/>
                  </a:lnTo>
                  <a:cubicBezTo>
                    <a:pt x="1501618" y="223497"/>
                    <a:pt x="1488431" y="236834"/>
                    <a:pt x="1484794" y="262082"/>
                  </a:cubicBezTo>
                  <a:lnTo>
                    <a:pt x="1354562" y="1166071"/>
                  </a:lnTo>
                  <a:cubicBezTo>
                    <a:pt x="1315273" y="1178843"/>
                    <a:pt x="1273230" y="1189217"/>
                    <a:pt x="1228434" y="1197193"/>
                  </a:cubicBezTo>
                  <a:cubicBezTo>
                    <a:pt x="1183638" y="1205169"/>
                    <a:pt x="1139051" y="1205960"/>
                    <a:pt x="1094673" y="1199567"/>
                  </a:cubicBezTo>
                  <a:cubicBezTo>
                    <a:pt x="1060191" y="1194599"/>
                    <a:pt x="1029518" y="1186168"/>
                    <a:pt x="1002656" y="1174277"/>
                  </a:cubicBezTo>
                  <a:cubicBezTo>
                    <a:pt x="975792" y="1162383"/>
                    <a:pt x="953238" y="1145818"/>
                    <a:pt x="934993" y="1124580"/>
                  </a:cubicBezTo>
                  <a:cubicBezTo>
                    <a:pt x="916747" y="1103342"/>
                    <a:pt x="903904" y="1076683"/>
                    <a:pt x="896463" y="1044605"/>
                  </a:cubicBezTo>
                  <a:cubicBezTo>
                    <a:pt x="889022" y="1012527"/>
                    <a:pt x="889942" y="967199"/>
                    <a:pt x="899226" y="908620"/>
                  </a:cubicBezTo>
                  <a:lnTo>
                    <a:pt x="1004899" y="175103"/>
                  </a:lnTo>
                  <a:cubicBezTo>
                    <a:pt x="1009735" y="141541"/>
                    <a:pt x="995064" y="122299"/>
                    <a:pt x="960889" y="117375"/>
                  </a:cubicBezTo>
                  <a:cubicBezTo>
                    <a:pt x="957682" y="116913"/>
                    <a:pt x="947174" y="116116"/>
                    <a:pt x="929363" y="114983"/>
                  </a:cubicBezTo>
                  <a:cubicBezTo>
                    <a:pt x="911552" y="113851"/>
                    <a:pt x="889999" y="112810"/>
                    <a:pt x="864702" y="111861"/>
                  </a:cubicBezTo>
                  <a:cubicBezTo>
                    <a:pt x="839406" y="110912"/>
                    <a:pt x="812233" y="110498"/>
                    <a:pt x="783185" y="110619"/>
                  </a:cubicBezTo>
                  <a:cubicBezTo>
                    <a:pt x="754138" y="110740"/>
                    <a:pt x="714557" y="111762"/>
                    <a:pt x="664446" y="113686"/>
                  </a:cubicBezTo>
                  <a:lnTo>
                    <a:pt x="659636" y="203087"/>
                  </a:lnTo>
                  <a:cubicBezTo>
                    <a:pt x="688368" y="205266"/>
                    <a:pt x="708371" y="207168"/>
                    <a:pt x="719648" y="208792"/>
                  </a:cubicBezTo>
                  <a:cubicBezTo>
                    <a:pt x="728932" y="210130"/>
                    <a:pt x="736886" y="212251"/>
                    <a:pt x="743510" y="215155"/>
                  </a:cubicBezTo>
                  <a:cubicBezTo>
                    <a:pt x="750134" y="218058"/>
                    <a:pt x="755309" y="221887"/>
                    <a:pt x="759034" y="226641"/>
                  </a:cubicBezTo>
                  <a:cubicBezTo>
                    <a:pt x="762759" y="231395"/>
                    <a:pt x="765384" y="238471"/>
                    <a:pt x="766907" y="247870"/>
                  </a:cubicBezTo>
                  <a:cubicBezTo>
                    <a:pt x="768431" y="257270"/>
                    <a:pt x="768100" y="269553"/>
                    <a:pt x="765915" y="284720"/>
                  </a:cubicBezTo>
                  <a:lnTo>
                    <a:pt x="665382" y="982556"/>
                  </a:lnTo>
                  <a:cubicBezTo>
                    <a:pt x="657747" y="1035555"/>
                    <a:pt x="659832" y="1083013"/>
                    <a:pt x="671636" y="1124931"/>
                  </a:cubicBezTo>
                  <a:cubicBezTo>
                    <a:pt x="683441" y="1166848"/>
                    <a:pt x="702562" y="1202780"/>
                    <a:pt x="728998" y="1232725"/>
                  </a:cubicBezTo>
                  <a:cubicBezTo>
                    <a:pt x="755434" y="1262671"/>
                    <a:pt x="787640" y="1286563"/>
                    <a:pt x="825616" y="1304398"/>
                  </a:cubicBezTo>
                  <a:cubicBezTo>
                    <a:pt x="863592" y="1322234"/>
                    <a:pt x="905010" y="1334383"/>
                    <a:pt x="949868" y="1340846"/>
                  </a:cubicBezTo>
                  <a:cubicBezTo>
                    <a:pt x="1020271" y="1350988"/>
                    <a:pt x="1091074" y="1349598"/>
                    <a:pt x="1162277" y="1336674"/>
                  </a:cubicBezTo>
                  <a:cubicBezTo>
                    <a:pt x="1233480" y="1323750"/>
                    <a:pt x="1293069" y="1304204"/>
                    <a:pt x="1341043" y="1278034"/>
                  </a:cubicBezTo>
                  <a:lnTo>
                    <a:pt x="1336236" y="1341256"/>
                  </a:lnTo>
                  <a:cubicBezTo>
                    <a:pt x="1333355" y="1369000"/>
                    <a:pt x="1345560" y="1384840"/>
                    <a:pt x="1372850" y="1388771"/>
                  </a:cubicBezTo>
                  <a:cubicBezTo>
                    <a:pt x="1378274" y="1389552"/>
                    <a:pt x="1386109" y="1390506"/>
                    <a:pt x="1396357" y="1391633"/>
                  </a:cubicBezTo>
                  <a:cubicBezTo>
                    <a:pt x="1406605" y="1392760"/>
                    <a:pt x="1418040" y="1393717"/>
                    <a:pt x="1430662" y="1394503"/>
                  </a:cubicBezTo>
                  <a:cubicBezTo>
                    <a:pt x="1443284" y="1395289"/>
                    <a:pt x="1456268" y="1395783"/>
                    <a:pt x="1469614" y="1395987"/>
                  </a:cubicBezTo>
                  <a:cubicBezTo>
                    <a:pt x="1482962" y="1396189"/>
                    <a:pt x="1494281" y="1396135"/>
                    <a:pt x="1503573" y="1395827"/>
                  </a:cubicBezTo>
                  <a:cubicBezTo>
                    <a:pt x="1531051" y="1395199"/>
                    <a:pt x="1546702" y="1381622"/>
                    <a:pt x="1550523" y="1355097"/>
                  </a:cubicBezTo>
                  <a:lnTo>
                    <a:pt x="1689739" y="388754"/>
                  </a:lnTo>
                  <a:lnTo>
                    <a:pt x="1774112" y="527374"/>
                  </a:lnTo>
                  <a:cubicBezTo>
                    <a:pt x="1852488" y="689183"/>
                    <a:pt x="1885048" y="875325"/>
                    <a:pt x="1857482" y="1066673"/>
                  </a:cubicBezTo>
                  <a:cubicBezTo>
                    <a:pt x="1820727" y="1321804"/>
                    <a:pt x="1684039" y="1537885"/>
                    <a:pt x="1492757" y="1680993"/>
                  </a:cubicBezTo>
                  <a:lnTo>
                    <a:pt x="1343605" y="1771776"/>
                  </a:lnTo>
                  <a:lnTo>
                    <a:pt x="1342991" y="1765021"/>
                  </a:lnTo>
                  <a:cubicBezTo>
                    <a:pt x="1342520" y="1763186"/>
                    <a:pt x="1341800" y="1761794"/>
                    <a:pt x="1340832" y="1760846"/>
                  </a:cubicBezTo>
                  <a:cubicBezTo>
                    <a:pt x="1339865" y="1759896"/>
                    <a:pt x="1338731" y="1759328"/>
                    <a:pt x="1337434" y="1759141"/>
                  </a:cubicBezTo>
                  <a:lnTo>
                    <a:pt x="1236611" y="1744616"/>
                  </a:lnTo>
                  <a:lnTo>
                    <a:pt x="1247987" y="1665646"/>
                  </a:lnTo>
                  <a:lnTo>
                    <a:pt x="1332584" y="1677833"/>
                  </a:lnTo>
                  <a:cubicBezTo>
                    <a:pt x="1333882" y="1678020"/>
                    <a:pt x="1335123" y="1677830"/>
                    <a:pt x="1336309" y="1677266"/>
                  </a:cubicBezTo>
                  <a:cubicBezTo>
                    <a:pt x="1337495" y="1676700"/>
                    <a:pt x="1338568" y="1675640"/>
                    <a:pt x="1339528" y="1674085"/>
                  </a:cubicBezTo>
                  <a:cubicBezTo>
                    <a:pt x="1340488" y="1672530"/>
                    <a:pt x="1341346" y="1670409"/>
                    <a:pt x="1342101" y="1667720"/>
                  </a:cubicBezTo>
                  <a:cubicBezTo>
                    <a:pt x="1342857" y="1665031"/>
                    <a:pt x="1343536" y="1661596"/>
                    <a:pt x="1344139" y="1657412"/>
                  </a:cubicBezTo>
                  <a:cubicBezTo>
                    <a:pt x="1344721" y="1653374"/>
                    <a:pt x="1345034" y="1649922"/>
                    <a:pt x="1345078" y="1647057"/>
                  </a:cubicBezTo>
                  <a:cubicBezTo>
                    <a:pt x="1345123" y="1644193"/>
                    <a:pt x="1344904" y="1641880"/>
                    <a:pt x="1344422" y="1640117"/>
                  </a:cubicBezTo>
                  <a:cubicBezTo>
                    <a:pt x="1343939" y="1638354"/>
                    <a:pt x="1343214" y="1636999"/>
                    <a:pt x="1342247" y="1636049"/>
                  </a:cubicBezTo>
                  <a:cubicBezTo>
                    <a:pt x="1341279" y="1635099"/>
                    <a:pt x="1340147" y="1634532"/>
                    <a:pt x="1338849" y="1634345"/>
                  </a:cubicBezTo>
                  <a:lnTo>
                    <a:pt x="1254252" y="1622158"/>
                  </a:lnTo>
                  <a:lnTo>
                    <a:pt x="1264102" y="1553789"/>
                  </a:lnTo>
                  <a:lnTo>
                    <a:pt x="1364060" y="1568189"/>
                  </a:lnTo>
                  <a:cubicBezTo>
                    <a:pt x="1365358" y="1568376"/>
                    <a:pt x="1366569" y="1568145"/>
                    <a:pt x="1367693" y="1567498"/>
                  </a:cubicBezTo>
                  <a:cubicBezTo>
                    <a:pt x="1368817" y="1566850"/>
                    <a:pt x="1369864" y="1565712"/>
                    <a:pt x="1370834" y="1564085"/>
                  </a:cubicBezTo>
                  <a:cubicBezTo>
                    <a:pt x="1371805" y="1562459"/>
                    <a:pt x="1372673" y="1560264"/>
                    <a:pt x="1373439" y="1557504"/>
                  </a:cubicBezTo>
                  <a:cubicBezTo>
                    <a:pt x="1374205" y="1554743"/>
                    <a:pt x="1374878" y="1551343"/>
                    <a:pt x="1375460" y="1547305"/>
                  </a:cubicBezTo>
                  <a:cubicBezTo>
                    <a:pt x="1376084" y="1542978"/>
                    <a:pt x="1376418" y="1539382"/>
                    <a:pt x="1376463" y="1536517"/>
                  </a:cubicBezTo>
                  <a:cubicBezTo>
                    <a:pt x="1376507" y="1533653"/>
                    <a:pt x="1376299" y="1531267"/>
                    <a:pt x="1375837" y="1529360"/>
                  </a:cubicBezTo>
                  <a:cubicBezTo>
                    <a:pt x="1375376" y="1527453"/>
                    <a:pt x="1374692" y="1526067"/>
                    <a:pt x="1373786" y="1525200"/>
                  </a:cubicBezTo>
                  <a:cubicBezTo>
                    <a:pt x="1372881" y="1524333"/>
                    <a:pt x="1371778" y="1523806"/>
                    <a:pt x="1370481" y="1523619"/>
                  </a:cubicBezTo>
                  <a:lnTo>
                    <a:pt x="1230714" y="1503484"/>
                  </a:lnTo>
                  <a:cubicBezTo>
                    <a:pt x="1225954" y="1502798"/>
                    <a:pt x="1221749" y="1503628"/>
                    <a:pt x="1218098" y="1505973"/>
                  </a:cubicBezTo>
                  <a:cubicBezTo>
                    <a:pt x="1214447" y="1508318"/>
                    <a:pt x="1212165" y="1512664"/>
                    <a:pt x="1211251" y="1519010"/>
                  </a:cubicBezTo>
                  <a:lnTo>
                    <a:pt x="1176092" y="1763062"/>
                  </a:lnTo>
                  <a:cubicBezTo>
                    <a:pt x="1175178" y="1769408"/>
                    <a:pt x="1176140" y="1774222"/>
                    <a:pt x="1178980" y="1777502"/>
                  </a:cubicBezTo>
                  <a:cubicBezTo>
                    <a:pt x="1181821" y="1780782"/>
                    <a:pt x="1185621" y="1782765"/>
                    <a:pt x="1190381" y="1783450"/>
                  </a:cubicBezTo>
                  <a:lnTo>
                    <a:pt x="1285648" y="1797175"/>
                  </a:lnTo>
                  <a:lnTo>
                    <a:pt x="1256924" y="1809416"/>
                  </a:lnTo>
                  <a:cubicBezTo>
                    <a:pt x="1115766" y="1861672"/>
                    <a:pt x="959925" y="1880455"/>
                    <a:pt x="800468" y="1857483"/>
                  </a:cubicBezTo>
                  <a:cubicBezTo>
                    <a:pt x="641011" y="1834511"/>
                    <a:pt x="496808" y="1772503"/>
                    <a:pt x="376142" y="1682527"/>
                  </a:cubicBezTo>
                  <a:lnTo>
                    <a:pt x="349194" y="1660331"/>
                  </a:lnTo>
                  <a:lnTo>
                    <a:pt x="352788" y="1658809"/>
                  </a:lnTo>
                  <a:cubicBezTo>
                    <a:pt x="353892" y="1657790"/>
                    <a:pt x="354547" y="1656559"/>
                    <a:pt x="354755" y="1655117"/>
                  </a:cubicBezTo>
                  <a:lnTo>
                    <a:pt x="367628" y="1565761"/>
                  </a:lnTo>
                  <a:lnTo>
                    <a:pt x="390995" y="1569128"/>
                  </a:lnTo>
                  <a:cubicBezTo>
                    <a:pt x="409457" y="1571787"/>
                    <a:pt x="425815" y="1571935"/>
                    <a:pt x="440070" y="1569572"/>
                  </a:cubicBezTo>
                  <a:cubicBezTo>
                    <a:pt x="454324" y="1567208"/>
                    <a:pt x="466736" y="1562555"/>
                    <a:pt x="477306" y="1555612"/>
                  </a:cubicBezTo>
                  <a:cubicBezTo>
                    <a:pt x="487876" y="1548669"/>
                    <a:pt x="496486" y="1539493"/>
                    <a:pt x="503135" y="1528083"/>
                  </a:cubicBezTo>
                  <a:cubicBezTo>
                    <a:pt x="509785" y="1516673"/>
                    <a:pt x="514243" y="1503108"/>
                    <a:pt x="516508" y="1487385"/>
                  </a:cubicBezTo>
                  <a:cubicBezTo>
                    <a:pt x="518150" y="1475991"/>
                    <a:pt x="518044" y="1465486"/>
                    <a:pt x="516190" y="1455869"/>
                  </a:cubicBezTo>
                  <a:cubicBezTo>
                    <a:pt x="514336" y="1446252"/>
                    <a:pt x="510873" y="1437583"/>
                    <a:pt x="505803" y="1429859"/>
                  </a:cubicBezTo>
                  <a:cubicBezTo>
                    <a:pt x="500731" y="1422135"/>
                    <a:pt x="494226" y="1415419"/>
                    <a:pt x="486289" y="1409711"/>
                  </a:cubicBezTo>
                  <a:cubicBezTo>
                    <a:pt x="478351" y="1404002"/>
                    <a:pt x="470318" y="1399717"/>
                    <a:pt x="462191" y="1396853"/>
                  </a:cubicBezTo>
                  <a:cubicBezTo>
                    <a:pt x="454065" y="1393989"/>
                    <a:pt x="447045" y="1391873"/>
                    <a:pt x="441131" y="1390506"/>
                  </a:cubicBezTo>
                  <a:cubicBezTo>
                    <a:pt x="435219" y="1389139"/>
                    <a:pt x="428944" y="1387978"/>
                    <a:pt x="422310" y="1387022"/>
                  </a:cubicBezTo>
                  <a:lnTo>
                    <a:pt x="356320" y="1377515"/>
                  </a:lnTo>
                  <a:cubicBezTo>
                    <a:pt x="350550" y="1376684"/>
                    <a:pt x="345654" y="1377708"/>
                    <a:pt x="341632" y="1380589"/>
                  </a:cubicBezTo>
                  <a:cubicBezTo>
                    <a:pt x="337611" y="1383469"/>
                    <a:pt x="335111" y="1388299"/>
                    <a:pt x="334135" y="1395079"/>
                  </a:cubicBezTo>
                  <a:lnTo>
                    <a:pt x="301746" y="1619900"/>
                  </a:lnTo>
                  <a:lnTo>
                    <a:pt x="186149" y="1492758"/>
                  </a:lnTo>
                  <a:cubicBezTo>
                    <a:pt x="43040" y="1301476"/>
                    <a:pt x="-27097" y="1055600"/>
                    <a:pt x="9659" y="800469"/>
                  </a:cubicBezTo>
                  <a:cubicBezTo>
                    <a:pt x="83169" y="290206"/>
                    <a:pt x="556410" y="-63851"/>
                    <a:pt x="1066673" y="9659"/>
                  </a:cubicBezTo>
                  <a:close/>
                </a:path>
              </a:pathLst>
            </a:custGeom>
          </p:spPr>
        </p:pic>
      </p:grpSp>
      <p:sp>
        <p:nvSpPr>
          <p:cNvPr id="28" name="Subtitle 2"/>
          <p:cNvSpPr txBox="1">
            <a:spLocks/>
          </p:cNvSpPr>
          <p:nvPr userDrawn="1"/>
        </p:nvSpPr>
        <p:spPr bwMode="auto">
          <a:xfrm>
            <a:off x="720473" y="4187120"/>
            <a:ext cx="7696200" cy="1481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2400" b="0">
                <a:solidFill>
                  <a:schemeClr val="bg1"/>
                </a:solidFill>
                <a:latin typeface="+mn-lt"/>
                <a:ea typeface="+mn-ea"/>
                <a:cs typeface="Times New Roman" panose="02020603050405020304" pitchFamily="18" charset="0"/>
              </a:defRPr>
            </a:lvl1pPr>
            <a:lvl2pPr marL="4572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2pPr>
            <a:lvl3pPr marL="9144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3pPr>
            <a:lvl4pPr marL="13716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4pPr>
            <a:lvl5pPr marL="18288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5pPr>
            <a:lvl6pPr marL="2286000" indent="0" algn="ctr" rtl="0" eaLnBrk="1" fontAlgn="base" hangingPunct="1">
              <a:spcBef>
                <a:spcPct val="20000"/>
              </a:spcBef>
              <a:spcAft>
                <a:spcPct val="0"/>
              </a:spcAft>
              <a:buNone/>
              <a:defRPr sz="2000">
                <a:solidFill>
                  <a:schemeClr val="tx1"/>
                </a:solidFill>
                <a:latin typeface="+mn-lt"/>
                <a:cs typeface="+mn-cs"/>
              </a:defRPr>
            </a:lvl6pPr>
            <a:lvl7pPr marL="2743200" indent="0" algn="ctr" rtl="0" eaLnBrk="1" fontAlgn="base" hangingPunct="1">
              <a:spcBef>
                <a:spcPct val="20000"/>
              </a:spcBef>
              <a:spcAft>
                <a:spcPct val="0"/>
              </a:spcAft>
              <a:buNone/>
              <a:defRPr sz="2000">
                <a:solidFill>
                  <a:schemeClr val="tx1"/>
                </a:solidFill>
                <a:latin typeface="+mn-lt"/>
                <a:cs typeface="+mn-cs"/>
              </a:defRPr>
            </a:lvl7pPr>
            <a:lvl8pPr marL="3200400" indent="0" algn="ctr" rtl="0" eaLnBrk="1" fontAlgn="base" hangingPunct="1">
              <a:spcBef>
                <a:spcPct val="20000"/>
              </a:spcBef>
              <a:spcAft>
                <a:spcPct val="0"/>
              </a:spcAft>
              <a:buNone/>
              <a:defRPr sz="2000">
                <a:solidFill>
                  <a:schemeClr val="tx1"/>
                </a:solidFill>
                <a:latin typeface="+mn-lt"/>
                <a:cs typeface="+mn-cs"/>
              </a:defRPr>
            </a:lvl8pPr>
            <a:lvl9pPr marL="3657600" indent="0" algn="ctr" rtl="0" eaLnBrk="1" fontAlgn="base" hangingPunct="1">
              <a:spcBef>
                <a:spcPct val="20000"/>
              </a:spcBef>
              <a:spcAft>
                <a:spcPct val="0"/>
              </a:spcAft>
              <a:buNone/>
              <a:defRPr sz="2000">
                <a:solidFill>
                  <a:schemeClr val="tx1"/>
                </a:solidFill>
                <a:latin typeface="+mn-lt"/>
                <a:cs typeface="+mn-cs"/>
              </a:defRPr>
            </a:lvl9pPr>
          </a:lstStyle>
          <a:p>
            <a:r>
              <a:rPr lang="en-US" sz="1900" kern="0" dirty="0">
                <a:solidFill>
                  <a:schemeClr val="tx1">
                    <a:lumMod val="50000"/>
                  </a:schemeClr>
                </a:solidFill>
                <a:latin typeface="+mj-lt"/>
              </a:rPr>
              <a:t>Process-Energy-Environmental Systems Engineering (PEESE)</a:t>
            </a:r>
          </a:p>
          <a:p>
            <a:r>
              <a:rPr lang="en-US" sz="1900" kern="0" dirty="0">
                <a:solidFill>
                  <a:schemeClr val="tx1">
                    <a:lumMod val="50000"/>
                  </a:schemeClr>
                </a:solidFill>
                <a:latin typeface="+mj-lt"/>
              </a:rPr>
              <a:t>Department of Chemical and Biomolecular Engineering</a:t>
            </a:r>
          </a:p>
          <a:p>
            <a:r>
              <a:rPr lang="en-US" sz="1900" kern="0" dirty="0">
                <a:solidFill>
                  <a:schemeClr val="tx1">
                    <a:lumMod val="50000"/>
                  </a:schemeClr>
                </a:solidFill>
                <a:latin typeface="+mj-lt"/>
              </a:rPr>
              <a:t>Cornell University</a:t>
            </a:r>
          </a:p>
          <a:p>
            <a:r>
              <a:rPr lang="en-US" sz="1900" kern="0" dirty="0">
                <a:solidFill>
                  <a:schemeClr val="tx1">
                    <a:lumMod val="50000"/>
                  </a:schemeClr>
                </a:solidFill>
                <a:latin typeface="+mj-lt"/>
              </a:rPr>
              <a:t>Ithaca, NY</a:t>
            </a:r>
          </a:p>
        </p:txBody>
      </p:sp>
      <p:sp>
        <p:nvSpPr>
          <p:cNvPr id="29" name="Subtitle 2"/>
          <p:cNvSpPr txBox="1">
            <a:spLocks/>
          </p:cNvSpPr>
          <p:nvPr userDrawn="1"/>
        </p:nvSpPr>
        <p:spPr bwMode="auto">
          <a:xfrm>
            <a:off x="1558538" y="5764619"/>
            <a:ext cx="6026924" cy="488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2400" b="0">
                <a:solidFill>
                  <a:schemeClr val="bg1"/>
                </a:solidFill>
                <a:latin typeface="+mn-lt"/>
                <a:ea typeface="+mn-ea"/>
                <a:cs typeface="Times New Roman" panose="02020603050405020304" pitchFamily="18" charset="0"/>
              </a:defRPr>
            </a:lvl1pPr>
            <a:lvl2pPr marL="4572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2pPr>
            <a:lvl3pPr marL="9144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3pPr>
            <a:lvl4pPr marL="13716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4pPr>
            <a:lvl5pPr marL="18288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5pPr>
            <a:lvl6pPr marL="2286000" indent="0" algn="ctr" rtl="0" eaLnBrk="1" fontAlgn="base" hangingPunct="1">
              <a:spcBef>
                <a:spcPct val="20000"/>
              </a:spcBef>
              <a:spcAft>
                <a:spcPct val="0"/>
              </a:spcAft>
              <a:buNone/>
              <a:defRPr sz="2000">
                <a:solidFill>
                  <a:schemeClr val="tx1"/>
                </a:solidFill>
                <a:latin typeface="+mn-lt"/>
                <a:cs typeface="+mn-cs"/>
              </a:defRPr>
            </a:lvl6pPr>
            <a:lvl7pPr marL="2743200" indent="0" algn="ctr" rtl="0" eaLnBrk="1" fontAlgn="base" hangingPunct="1">
              <a:spcBef>
                <a:spcPct val="20000"/>
              </a:spcBef>
              <a:spcAft>
                <a:spcPct val="0"/>
              </a:spcAft>
              <a:buNone/>
              <a:defRPr sz="2000">
                <a:solidFill>
                  <a:schemeClr val="tx1"/>
                </a:solidFill>
                <a:latin typeface="+mn-lt"/>
                <a:cs typeface="+mn-cs"/>
              </a:defRPr>
            </a:lvl7pPr>
            <a:lvl8pPr marL="3200400" indent="0" algn="ctr" rtl="0" eaLnBrk="1" fontAlgn="base" hangingPunct="1">
              <a:spcBef>
                <a:spcPct val="20000"/>
              </a:spcBef>
              <a:spcAft>
                <a:spcPct val="0"/>
              </a:spcAft>
              <a:buNone/>
              <a:defRPr sz="2000">
                <a:solidFill>
                  <a:schemeClr val="tx1"/>
                </a:solidFill>
                <a:latin typeface="+mn-lt"/>
                <a:cs typeface="+mn-cs"/>
              </a:defRPr>
            </a:lvl8pPr>
            <a:lvl9pPr marL="3657600" indent="0" algn="ctr" rtl="0" eaLnBrk="1" fontAlgn="base" hangingPunct="1">
              <a:spcBef>
                <a:spcPct val="20000"/>
              </a:spcBef>
              <a:spcAft>
                <a:spcPct val="0"/>
              </a:spcAft>
              <a:buNone/>
              <a:defRPr sz="2000">
                <a:solidFill>
                  <a:schemeClr val="tx1"/>
                </a:solidFill>
                <a:latin typeface="+mn-lt"/>
                <a:cs typeface="+mn-cs"/>
              </a:defRPr>
            </a:lvl9pPr>
          </a:lstStyle>
          <a:p>
            <a:r>
              <a:rPr lang="en-US" sz="2100" u="none" kern="0" baseline="0" dirty="0">
                <a:solidFill>
                  <a:srgbClr val="0070C0"/>
                </a:solidFill>
                <a:latin typeface="+mj-lt"/>
              </a:rPr>
              <a:t>www.peese.org</a:t>
            </a:r>
          </a:p>
        </p:txBody>
      </p:sp>
      <p:cxnSp>
        <p:nvCxnSpPr>
          <p:cNvPr id="31" name="Straight Connector 30"/>
          <p:cNvCxnSpPr/>
          <p:nvPr userDrawn="1"/>
        </p:nvCxnSpPr>
        <p:spPr>
          <a:xfrm>
            <a:off x="728890" y="3200400"/>
            <a:ext cx="768622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4" name="Isosceles Triangle 33"/>
          <p:cNvSpPr/>
          <p:nvPr userDrawn="1"/>
        </p:nvSpPr>
        <p:spPr>
          <a:xfrm rot="5400000">
            <a:off x="467646" y="-473134"/>
            <a:ext cx="959554" cy="1894845"/>
          </a:xfrm>
          <a:custGeom>
            <a:avLst/>
            <a:gdLst>
              <a:gd name="connsiteX0" fmla="*/ 0 w 615088"/>
              <a:gd name="connsiteY0" fmla="*/ 384094 h 384094"/>
              <a:gd name="connsiteX1" fmla="*/ 307544 w 615088"/>
              <a:gd name="connsiteY1" fmla="*/ 0 h 384094"/>
              <a:gd name="connsiteX2" fmla="*/ 615088 w 615088"/>
              <a:gd name="connsiteY2" fmla="*/ 384094 h 384094"/>
              <a:gd name="connsiteX3" fmla="*/ 0 w 615088"/>
              <a:gd name="connsiteY3" fmla="*/ 384094 h 384094"/>
              <a:gd name="connsiteX0" fmla="*/ 0 w 975454"/>
              <a:gd name="connsiteY0" fmla="*/ 1886891 h 1886891"/>
              <a:gd name="connsiteX1" fmla="*/ 975454 w 975454"/>
              <a:gd name="connsiteY1" fmla="*/ 0 h 1886891"/>
              <a:gd name="connsiteX2" fmla="*/ 615088 w 975454"/>
              <a:gd name="connsiteY2" fmla="*/ 1886891 h 1886891"/>
              <a:gd name="connsiteX3" fmla="*/ 0 w 975454"/>
              <a:gd name="connsiteY3" fmla="*/ 1886891 h 1886891"/>
              <a:gd name="connsiteX0" fmla="*/ 0 w 959554"/>
              <a:gd name="connsiteY0" fmla="*/ 1894845 h 1894845"/>
              <a:gd name="connsiteX1" fmla="*/ 959554 w 959554"/>
              <a:gd name="connsiteY1" fmla="*/ 0 h 1894845"/>
              <a:gd name="connsiteX2" fmla="*/ 615088 w 959554"/>
              <a:gd name="connsiteY2" fmla="*/ 1894845 h 1894845"/>
              <a:gd name="connsiteX3" fmla="*/ 0 w 959554"/>
              <a:gd name="connsiteY3" fmla="*/ 1894845 h 1894845"/>
            </a:gdLst>
            <a:ahLst/>
            <a:cxnLst>
              <a:cxn ang="0">
                <a:pos x="connsiteX0" y="connsiteY0"/>
              </a:cxn>
              <a:cxn ang="0">
                <a:pos x="connsiteX1" y="connsiteY1"/>
              </a:cxn>
              <a:cxn ang="0">
                <a:pos x="connsiteX2" y="connsiteY2"/>
              </a:cxn>
              <a:cxn ang="0">
                <a:pos x="connsiteX3" y="connsiteY3"/>
              </a:cxn>
            </a:cxnLst>
            <a:rect l="l" t="t" r="r" b="b"/>
            <a:pathLst>
              <a:path w="959554" h="1894845">
                <a:moveTo>
                  <a:pt x="0" y="1894845"/>
                </a:moveTo>
                <a:lnTo>
                  <a:pt x="959554" y="0"/>
                </a:lnTo>
                <a:lnTo>
                  <a:pt x="615088" y="1894845"/>
                </a:lnTo>
                <a:lnTo>
                  <a:pt x="0" y="1894845"/>
                </a:lnTo>
                <a:close/>
              </a:path>
            </a:pathLst>
          </a:custGeom>
          <a:solidFill>
            <a:srgbClr val="3BAB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
          <p:cNvSpPr>
            <a:spLocks noGrp="1" noChangeArrowheads="1"/>
          </p:cNvSpPr>
          <p:nvPr>
            <p:ph type="ftr" sz="quarter" idx="3"/>
          </p:nvPr>
        </p:nvSpPr>
        <p:spPr>
          <a:xfrm>
            <a:off x="685800" y="6602104"/>
            <a:ext cx="7772400" cy="255896"/>
          </a:xfrm>
          <a:prstGeom prst="rect">
            <a:avLst/>
          </a:prstGeom>
          <a:ln/>
        </p:spPr>
        <p:txBody>
          <a:bodyPr/>
          <a:lstStyle>
            <a:lvl1pPr algn="ctr">
              <a:defRPr sz="1050" b="1">
                <a:solidFill>
                  <a:schemeClr val="tx1">
                    <a:lumMod val="50000"/>
                  </a:schemeClr>
                </a:solidFill>
                <a:latin typeface="+mj-lt"/>
              </a:defRPr>
            </a:lvl1p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7" name="Isosceles Triangle 36"/>
          <p:cNvSpPr/>
          <p:nvPr userDrawn="1"/>
        </p:nvSpPr>
        <p:spPr>
          <a:xfrm rot="5400000">
            <a:off x="3962400" y="-3965493"/>
            <a:ext cx="1219200" cy="9143999"/>
          </a:xfrm>
          <a:prstGeom prst="triangle">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userDrawn="1"/>
        </p:nvSpPr>
        <p:spPr>
          <a:xfrm rot="5400000" flipV="1">
            <a:off x="4876801" y="-3051094"/>
            <a:ext cx="1219200" cy="7315199"/>
          </a:xfrm>
          <a:prstGeom prst="triangle">
            <a:avLst>
              <a:gd name="adj" fmla="val 0"/>
            </a:avLst>
          </a:prstGeom>
          <a:solidFill>
            <a:srgbClr val="0078D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p:cNvSpPr/>
          <p:nvPr userDrawn="1"/>
        </p:nvSpPr>
        <p:spPr>
          <a:xfrm flipV="1">
            <a:off x="4428161" y="-4806"/>
            <a:ext cx="730251" cy="533399"/>
          </a:xfrm>
          <a:prstGeom prst="triangle">
            <a:avLst>
              <a:gd name="adj" fmla="val 91011"/>
            </a:avLst>
          </a:prstGeom>
          <a:solidFill>
            <a:srgbClr val="0D9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17"/>
          <p:cNvSpPr/>
          <p:nvPr userDrawn="1"/>
        </p:nvSpPr>
        <p:spPr>
          <a:xfrm flipV="1">
            <a:off x="-2" y="-185"/>
            <a:ext cx="4428162" cy="948105"/>
          </a:xfrm>
          <a:custGeom>
            <a:avLst/>
            <a:gdLst>
              <a:gd name="connsiteX0" fmla="*/ 0 w 3352801"/>
              <a:gd name="connsiteY0" fmla="*/ 755833 h 755833"/>
              <a:gd name="connsiteX1" fmla="*/ 2148240 w 3352801"/>
              <a:gd name="connsiteY1" fmla="*/ 0 h 755833"/>
              <a:gd name="connsiteX2" fmla="*/ 3352801 w 3352801"/>
              <a:gd name="connsiteY2" fmla="*/ 755833 h 755833"/>
              <a:gd name="connsiteX3" fmla="*/ 0 w 3352801"/>
              <a:gd name="connsiteY3" fmla="*/ 755833 h 755833"/>
              <a:gd name="connsiteX0" fmla="*/ 0 w 3352801"/>
              <a:gd name="connsiteY0" fmla="*/ 1022533 h 1022533"/>
              <a:gd name="connsiteX1" fmla="*/ 1519590 w 3352801"/>
              <a:gd name="connsiteY1" fmla="*/ 0 h 1022533"/>
              <a:gd name="connsiteX2" fmla="*/ 3352801 w 3352801"/>
              <a:gd name="connsiteY2" fmla="*/ 1022533 h 1022533"/>
              <a:gd name="connsiteX3" fmla="*/ 0 w 3352801"/>
              <a:gd name="connsiteY3" fmla="*/ 1022533 h 1022533"/>
              <a:gd name="connsiteX0" fmla="*/ 0 w 3352801"/>
              <a:gd name="connsiteY0" fmla="*/ 948105 h 948105"/>
              <a:gd name="connsiteX1" fmla="*/ 1422984 w 3352801"/>
              <a:gd name="connsiteY1" fmla="*/ 0 h 948105"/>
              <a:gd name="connsiteX2" fmla="*/ 3352801 w 3352801"/>
              <a:gd name="connsiteY2" fmla="*/ 948105 h 948105"/>
              <a:gd name="connsiteX3" fmla="*/ 0 w 3352801"/>
              <a:gd name="connsiteY3" fmla="*/ 948105 h 948105"/>
            </a:gdLst>
            <a:ahLst/>
            <a:cxnLst>
              <a:cxn ang="0">
                <a:pos x="connsiteX0" y="connsiteY0"/>
              </a:cxn>
              <a:cxn ang="0">
                <a:pos x="connsiteX1" y="connsiteY1"/>
              </a:cxn>
              <a:cxn ang="0">
                <a:pos x="connsiteX2" y="connsiteY2"/>
              </a:cxn>
              <a:cxn ang="0">
                <a:pos x="connsiteX3" y="connsiteY3"/>
              </a:cxn>
            </a:cxnLst>
            <a:rect l="l" t="t" r="r" b="b"/>
            <a:pathLst>
              <a:path w="3352801" h="948105">
                <a:moveTo>
                  <a:pt x="0" y="948105"/>
                </a:moveTo>
                <a:lnTo>
                  <a:pt x="1422984" y="0"/>
                </a:lnTo>
                <a:lnTo>
                  <a:pt x="3352801" y="948105"/>
                </a:lnTo>
                <a:lnTo>
                  <a:pt x="0" y="948105"/>
                </a:lnTo>
                <a:close/>
              </a:path>
            </a:pathLst>
          </a:custGeom>
          <a:solidFill>
            <a:srgbClr val="0594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33"/>
          <p:cNvSpPr/>
          <p:nvPr userDrawn="1"/>
        </p:nvSpPr>
        <p:spPr>
          <a:xfrm rot="5400000">
            <a:off x="467646" y="-473134"/>
            <a:ext cx="959554" cy="1894845"/>
          </a:xfrm>
          <a:custGeom>
            <a:avLst/>
            <a:gdLst>
              <a:gd name="connsiteX0" fmla="*/ 0 w 615088"/>
              <a:gd name="connsiteY0" fmla="*/ 384094 h 384094"/>
              <a:gd name="connsiteX1" fmla="*/ 307544 w 615088"/>
              <a:gd name="connsiteY1" fmla="*/ 0 h 384094"/>
              <a:gd name="connsiteX2" fmla="*/ 615088 w 615088"/>
              <a:gd name="connsiteY2" fmla="*/ 384094 h 384094"/>
              <a:gd name="connsiteX3" fmla="*/ 0 w 615088"/>
              <a:gd name="connsiteY3" fmla="*/ 384094 h 384094"/>
              <a:gd name="connsiteX0" fmla="*/ 0 w 975454"/>
              <a:gd name="connsiteY0" fmla="*/ 1886891 h 1886891"/>
              <a:gd name="connsiteX1" fmla="*/ 975454 w 975454"/>
              <a:gd name="connsiteY1" fmla="*/ 0 h 1886891"/>
              <a:gd name="connsiteX2" fmla="*/ 615088 w 975454"/>
              <a:gd name="connsiteY2" fmla="*/ 1886891 h 1886891"/>
              <a:gd name="connsiteX3" fmla="*/ 0 w 975454"/>
              <a:gd name="connsiteY3" fmla="*/ 1886891 h 1886891"/>
              <a:gd name="connsiteX0" fmla="*/ 0 w 959554"/>
              <a:gd name="connsiteY0" fmla="*/ 1894845 h 1894845"/>
              <a:gd name="connsiteX1" fmla="*/ 959554 w 959554"/>
              <a:gd name="connsiteY1" fmla="*/ 0 h 1894845"/>
              <a:gd name="connsiteX2" fmla="*/ 615088 w 959554"/>
              <a:gd name="connsiteY2" fmla="*/ 1894845 h 1894845"/>
              <a:gd name="connsiteX3" fmla="*/ 0 w 959554"/>
              <a:gd name="connsiteY3" fmla="*/ 1894845 h 1894845"/>
            </a:gdLst>
            <a:ahLst/>
            <a:cxnLst>
              <a:cxn ang="0">
                <a:pos x="connsiteX0" y="connsiteY0"/>
              </a:cxn>
              <a:cxn ang="0">
                <a:pos x="connsiteX1" y="connsiteY1"/>
              </a:cxn>
              <a:cxn ang="0">
                <a:pos x="connsiteX2" y="connsiteY2"/>
              </a:cxn>
              <a:cxn ang="0">
                <a:pos x="connsiteX3" y="connsiteY3"/>
              </a:cxn>
            </a:cxnLst>
            <a:rect l="l" t="t" r="r" b="b"/>
            <a:pathLst>
              <a:path w="959554" h="1894845">
                <a:moveTo>
                  <a:pt x="0" y="1894845"/>
                </a:moveTo>
                <a:lnTo>
                  <a:pt x="959554" y="0"/>
                </a:lnTo>
                <a:lnTo>
                  <a:pt x="615088" y="1894845"/>
                </a:lnTo>
                <a:lnTo>
                  <a:pt x="0" y="1894845"/>
                </a:lnTo>
                <a:close/>
              </a:path>
            </a:pathLst>
          </a:custGeom>
          <a:solidFill>
            <a:srgbClr val="3BAB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8153400" y="6096000"/>
            <a:ext cx="1002587" cy="762000"/>
            <a:chOff x="8153400" y="6096000"/>
            <a:chExt cx="1002587" cy="762000"/>
          </a:xfrm>
        </p:grpSpPr>
        <p:sp>
          <p:nvSpPr>
            <p:cNvPr id="10" name="Isosceles Triangle 9"/>
            <p:cNvSpPr/>
            <p:nvPr userDrawn="1"/>
          </p:nvSpPr>
          <p:spPr>
            <a:xfrm>
              <a:off x="8153400" y="6400800"/>
              <a:ext cx="990600" cy="457200"/>
            </a:xfrm>
            <a:prstGeom prst="triangle">
              <a:avLst>
                <a:gd name="adj"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Isosceles Triangle 12"/>
            <p:cNvSpPr/>
            <p:nvPr userDrawn="1"/>
          </p:nvSpPr>
          <p:spPr>
            <a:xfrm rot="5400000" flipV="1">
              <a:off x="8546387" y="6248400"/>
              <a:ext cx="762000" cy="457200"/>
            </a:xfrm>
            <a:prstGeom prst="triangle">
              <a:avLst>
                <a:gd name="adj" fmla="val 100000"/>
              </a:avLst>
            </a:prstGeom>
            <a:solidFill>
              <a:srgbClr val="0088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16" name="Group 15"/>
          <p:cNvGrpSpPr/>
          <p:nvPr userDrawn="1"/>
        </p:nvGrpSpPr>
        <p:grpSpPr>
          <a:xfrm flipH="1" flipV="1">
            <a:off x="-13649" y="5638798"/>
            <a:ext cx="2448073" cy="1245328"/>
            <a:chOff x="5709007" y="-24699"/>
            <a:chExt cx="3446515" cy="1753233"/>
          </a:xfrm>
        </p:grpSpPr>
        <p:sp>
          <p:nvSpPr>
            <p:cNvPr id="6" name="Isosceles Triangle 5"/>
            <p:cNvSpPr/>
            <p:nvPr userDrawn="1"/>
          </p:nvSpPr>
          <p:spPr>
            <a:xfrm rot="16200000">
              <a:off x="7093476" y="-321951"/>
              <a:ext cx="1738810" cy="2362160"/>
            </a:xfrm>
            <a:prstGeom prst="triangle">
              <a:avLst>
                <a:gd name="adj" fmla="val 100000"/>
              </a:avLst>
            </a:prstGeom>
            <a:solidFill>
              <a:srgbClr val="3BA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userDrawn="1"/>
          </p:nvSpPr>
          <p:spPr>
            <a:xfrm flipH="1" flipV="1">
              <a:off x="5709007" y="-10277"/>
              <a:ext cx="3434993" cy="859536"/>
            </a:xfrm>
            <a:prstGeom prst="rtTriangle">
              <a:avLst/>
            </a:prstGeom>
            <a:solidFill>
              <a:srgbClr val="0078D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flipV="1">
              <a:off x="7352532" y="-12671"/>
              <a:ext cx="1791427" cy="414002"/>
            </a:xfrm>
            <a:custGeom>
              <a:avLst/>
              <a:gdLst>
                <a:gd name="connsiteX0" fmla="*/ 0 w 1219160"/>
                <a:gd name="connsiteY0" fmla="*/ 381000 h 381000"/>
                <a:gd name="connsiteX1" fmla="*/ 609580 w 1219160"/>
                <a:gd name="connsiteY1" fmla="*/ 0 h 381000"/>
                <a:gd name="connsiteX2" fmla="*/ 1219160 w 1219160"/>
                <a:gd name="connsiteY2" fmla="*/ 381000 h 381000"/>
                <a:gd name="connsiteX3" fmla="*/ 0 w 1219160"/>
                <a:gd name="connsiteY3" fmla="*/ 381000 h 381000"/>
                <a:gd name="connsiteX0" fmla="*/ 191805 w 1410965"/>
                <a:gd name="connsiteY0" fmla="*/ 514564 h 514564"/>
                <a:gd name="connsiteX1" fmla="*/ 0 w 1410965"/>
                <a:gd name="connsiteY1" fmla="*/ 0 h 514564"/>
                <a:gd name="connsiteX2" fmla="*/ 1410965 w 1410965"/>
                <a:gd name="connsiteY2" fmla="*/ 514564 h 514564"/>
                <a:gd name="connsiteX3" fmla="*/ 191805 w 1410965"/>
                <a:gd name="connsiteY3" fmla="*/ 514564 h 514564"/>
                <a:gd name="connsiteX0" fmla="*/ 0 w 1491876"/>
                <a:gd name="connsiteY0" fmla="*/ 530606 h 530606"/>
                <a:gd name="connsiteX1" fmla="*/ 80911 w 1491876"/>
                <a:gd name="connsiteY1" fmla="*/ 0 h 530606"/>
                <a:gd name="connsiteX2" fmla="*/ 1491876 w 1491876"/>
                <a:gd name="connsiteY2" fmla="*/ 514564 h 530606"/>
                <a:gd name="connsiteX3" fmla="*/ 0 w 1491876"/>
                <a:gd name="connsiteY3" fmla="*/ 530606 h 530606"/>
                <a:gd name="connsiteX0" fmla="*/ 304100 w 1795976"/>
                <a:gd name="connsiteY0" fmla="*/ 450396 h 450396"/>
                <a:gd name="connsiteX1" fmla="*/ 0 w 1795976"/>
                <a:gd name="connsiteY1" fmla="*/ 0 h 450396"/>
                <a:gd name="connsiteX2" fmla="*/ 1795976 w 1795976"/>
                <a:gd name="connsiteY2" fmla="*/ 434354 h 450396"/>
                <a:gd name="connsiteX3" fmla="*/ 304100 w 1795976"/>
                <a:gd name="connsiteY3" fmla="*/ 450396 h 450396"/>
                <a:gd name="connsiteX0" fmla="*/ 299551 w 1791427"/>
                <a:gd name="connsiteY0" fmla="*/ 423101 h 423101"/>
                <a:gd name="connsiteX1" fmla="*/ 0 w 1791427"/>
                <a:gd name="connsiteY1" fmla="*/ 0 h 423101"/>
                <a:gd name="connsiteX2" fmla="*/ 1791427 w 1791427"/>
                <a:gd name="connsiteY2" fmla="*/ 407059 h 423101"/>
                <a:gd name="connsiteX3" fmla="*/ 299551 w 1791427"/>
                <a:gd name="connsiteY3" fmla="*/ 423101 h 423101"/>
                <a:gd name="connsiteX0" fmla="*/ 299551 w 1791427"/>
                <a:gd name="connsiteY0" fmla="*/ 427650 h 427650"/>
                <a:gd name="connsiteX1" fmla="*/ 0 w 1791427"/>
                <a:gd name="connsiteY1" fmla="*/ 0 h 427650"/>
                <a:gd name="connsiteX2" fmla="*/ 1791427 w 1791427"/>
                <a:gd name="connsiteY2" fmla="*/ 411608 h 427650"/>
                <a:gd name="connsiteX3" fmla="*/ 299551 w 1791427"/>
                <a:gd name="connsiteY3" fmla="*/ 427650 h 427650"/>
                <a:gd name="connsiteX0" fmla="*/ 295002 w 1791427"/>
                <a:gd name="connsiteY0" fmla="*/ 414002 h 414002"/>
                <a:gd name="connsiteX1" fmla="*/ 0 w 1791427"/>
                <a:gd name="connsiteY1" fmla="*/ 0 h 414002"/>
                <a:gd name="connsiteX2" fmla="*/ 1791427 w 1791427"/>
                <a:gd name="connsiteY2" fmla="*/ 411608 h 414002"/>
                <a:gd name="connsiteX3" fmla="*/ 295002 w 1791427"/>
                <a:gd name="connsiteY3" fmla="*/ 414002 h 414002"/>
              </a:gdLst>
              <a:ahLst/>
              <a:cxnLst>
                <a:cxn ang="0">
                  <a:pos x="connsiteX0" y="connsiteY0"/>
                </a:cxn>
                <a:cxn ang="0">
                  <a:pos x="connsiteX1" y="connsiteY1"/>
                </a:cxn>
                <a:cxn ang="0">
                  <a:pos x="connsiteX2" y="connsiteY2"/>
                </a:cxn>
                <a:cxn ang="0">
                  <a:pos x="connsiteX3" y="connsiteY3"/>
                </a:cxn>
              </a:cxnLst>
              <a:rect l="l" t="t" r="r" b="b"/>
              <a:pathLst>
                <a:path w="1791427" h="414002">
                  <a:moveTo>
                    <a:pt x="295002" y="414002"/>
                  </a:moveTo>
                  <a:lnTo>
                    <a:pt x="0" y="0"/>
                  </a:lnTo>
                  <a:lnTo>
                    <a:pt x="1791427" y="411608"/>
                  </a:lnTo>
                  <a:lnTo>
                    <a:pt x="295002" y="414002"/>
                  </a:lnTo>
                  <a:close/>
                </a:path>
              </a:pathLst>
            </a:cu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flipV="1">
              <a:off x="8438476" y="-24699"/>
              <a:ext cx="717046" cy="1243898"/>
            </a:xfrm>
            <a:custGeom>
              <a:avLst/>
              <a:gdLst>
                <a:gd name="connsiteX0" fmla="*/ 0 w 694353"/>
                <a:gd name="connsiteY0" fmla="*/ 1024128 h 1024128"/>
                <a:gd name="connsiteX1" fmla="*/ 347177 w 694353"/>
                <a:gd name="connsiteY1" fmla="*/ 0 h 1024128"/>
                <a:gd name="connsiteX2" fmla="*/ 694353 w 694353"/>
                <a:gd name="connsiteY2" fmla="*/ 1024128 h 1024128"/>
                <a:gd name="connsiteX3" fmla="*/ 0 w 694353"/>
                <a:gd name="connsiteY3" fmla="*/ 1024128 h 1024128"/>
                <a:gd name="connsiteX0" fmla="*/ 22693 w 717046"/>
                <a:gd name="connsiteY0" fmla="*/ 1116596 h 1116596"/>
                <a:gd name="connsiteX1" fmla="*/ 0 w 717046"/>
                <a:gd name="connsiteY1" fmla="*/ 0 h 1116596"/>
                <a:gd name="connsiteX2" fmla="*/ 717046 w 717046"/>
                <a:gd name="connsiteY2" fmla="*/ 1116596 h 1116596"/>
                <a:gd name="connsiteX3" fmla="*/ 22693 w 717046"/>
                <a:gd name="connsiteY3" fmla="*/ 1116596 h 1116596"/>
              </a:gdLst>
              <a:ahLst/>
              <a:cxnLst>
                <a:cxn ang="0">
                  <a:pos x="connsiteX0" y="connsiteY0"/>
                </a:cxn>
                <a:cxn ang="0">
                  <a:pos x="connsiteX1" y="connsiteY1"/>
                </a:cxn>
                <a:cxn ang="0">
                  <a:pos x="connsiteX2" y="connsiteY2"/>
                </a:cxn>
                <a:cxn ang="0">
                  <a:pos x="connsiteX3" y="connsiteY3"/>
                </a:cxn>
              </a:cxnLst>
              <a:rect l="l" t="t" r="r" b="b"/>
              <a:pathLst>
                <a:path w="717046" h="1116596">
                  <a:moveTo>
                    <a:pt x="22693" y="1116596"/>
                  </a:moveTo>
                  <a:lnTo>
                    <a:pt x="0" y="0"/>
                  </a:lnTo>
                  <a:lnTo>
                    <a:pt x="717046" y="1116596"/>
                  </a:lnTo>
                  <a:lnTo>
                    <a:pt x="22693" y="1116596"/>
                  </a:lnTo>
                  <a:close/>
                </a:path>
              </a:pathLst>
            </a:custGeom>
            <a:solidFill>
              <a:srgbClr val="53B5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Freeform 23"/>
          <p:cNvSpPr/>
          <p:nvPr userDrawn="1"/>
        </p:nvSpPr>
        <p:spPr>
          <a:xfrm>
            <a:off x="8202168" y="100584"/>
            <a:ext cx="822960" cy="822960"/>
          </a:xfrm>
          <a:custGeom>
            <a:avLst/>
            <a:gdLst/>
            <a:ahLst/>
            <a:cxnLst/>
            <a:rect l="l" t="t" r="r" b="b"/>
            <a:pathLst>
              <a:path w="1866900" h="1866900">
                <a:moveTo>
                  <a:pt x="463436" y="1499543"/>
                </a:moveTo>
                <a:lnTo>
                  <a:pt x="487918" y="1499543"/>
                </a:lnTo>
                <a:cubicBezTo>
                  <a:pt x="493893" y="1499543"/>
                  <a:pt x="499686" y="1499944"/>
                  <a:pt x="505296" y="1500745"/>
                </a:cubicBezTo>
                <a:cubicBezTo>
                  <a:pt x="510907" y="1501547"/>
                  <a:pt x="516262" y="1503478"/>
                  <a:pt x="521363" y="1506538"/>
                </a:cubicBezTo>
                <a:cubicBezTo>
                  <a:pt x="526463" y="1509598"/>
                  <a:pt x="530762" y="1514334"/>
                  <a:pt x="534260" y="1520746"/>
                </a:cubicBezTo>
                <a:cubicBezTo>
                  <a:pt x="537757" y="1527158"/>
                  <a:pt x="539506" y="1535319"/>
                  <a:pt x="539506" y="1545229"/>
                </a:cubicBezTo>
                <a:cubicBezTo>
                  <a:pt x="539506" y="1552515"/>
                  <a:pt x="538486" y="1559255"/>
                  <a:pt x="536446" y="1565448"/>
                </a:cubicBezTo>
                <a:cubicBezTo>
                  <a:pt x="534405" y="1571642"/>
                  <a:pt x="531418" y="1576961"/>
                  <a:pt x="527483" y="1581406"/>
                </a:cubicBezTo>
                <a:cubicBezTo>
                  <a:pt x="523549" y="1585850"/>
                  <a:pt x="518485" y="1589311"/>
                  <a:pt x="512291" y="1591789"/>
                </a:cubicBezTo>
                <a:cubicBezTo>
                  <a:pt x="506098" y="1594266"/>
                  <a:pt x="498411" y="1595505"/>
                  <a:pt x="489230" y="1595505"/>
                </a:cubicBezTo>
                <a:lnTo>
                  <a:pt x="463436" y="1595505"/>
                </a:lnTo>
                <a:close/>
                <a:moveTo>
                  <a:pt x="880197" y="1455169"/>
                </a:moveTo>
                <a:cubicBezTo>
                  <a:pt x="875388" y="1455169"/>
                  <a:pt x="871344" y="1456590"/>
                  <a:pt x="868065" y="1459432"/>
                </a:cubicBezTo>
                <a:cubicBezTo>
                  <a:pt x="864786" y="1462273"/>
                  <a:pt x="863147" y="1466900"/>
                  <a:pt x="863147" y="1473312"/>
                </a:cubicBezTo>
                <a:lnTo>
                  <a:pt x="863147" y="1719883"/>
                </a:lnTo>
                <a:cubicBezTo>
                  <a:pt x="863147" y="1726295"/>
                  <a:pt x="864786" y="1730922"/>
                  <a:pt x="868065" y="1733764"/>
                </a:cubicBezTo>
                <a:cubicBezTo>
                  <a:pt x="871344" y="1736605"/>
                  <a:pt x="875388" y="1738026"/>
                  <a:pt x="880197" y="1738026"/>
                </a:cubicBezTo>
                <a:lnTo>
                  <a:pt x="1022281" y="1738026"/>
                </a:lnTo>
                <a:cubicBezTo>
                  <a:pt x="1023593" y="1738026"/>
                  <a:pt x="1024795" y="1737625"/>
                  <a:pt x="1025888" y="1736824"/>
                </a:cubicBezTo>
                <a:cubicBezTo>
                  <a:pt x="1026981" y="1736022"/>
                  <a:pt x="1027892" y="1734747"/>
                  <a:pt x="1028620" y="1732999"/>
                </a:cubicBezTo>
                <a:cubicBezTo>
                  <a:pt x="1029349" y="1731250"/>
                  <a:pt x="1029895" y="1728955"/>
                  <a:pt x="1030260" y="1726113"/>
                </a:cubicBezTo>
                <a:cubicBezTo>
                  <a:pt x="1030624" y="1723271"/>
                  <a:pt x="1030806" y="1719737"/>
                  <a:pt x="1030806" y="1715511"/>
                </a:cubicBezTo>
                <a:cubicBezTo>
                  <a:pt x="1030806" y="1711285"/>
                  <a:pt x="1030624" y="1707751"/>
                  <a:pt x="1030260" y="1704910"/>
                </a:cubicBezTo>
                <a:cubicBezTo>
                  <a:pt x="1029895" y="1702068"/>
                  <a:pt x="1029349" y="1699773"/>
                  <a:pt x="1028620" y="1698024"/>
                </a:cubicBezTo>
                <a:cubicBezTo>
                  <a:pt x="1027892" y="1696275"/>
                  <a:pt x="1026981" y="1695000"/>
                  <a:pt x="1025888" y="1694199"/>
                </a:cubicBezTo>
                <a:cubicBezTo>
                  <a:pt x="1024795" y="1693397"/>
                  <a:pt x="1023593" y="1692996"/>
                  <a:pt x="1022281" y="1692996"/>
                </a:cubicBezTo>
                <a:lnTo>
                  <a:pt x="920418" y="1692996"/>
                </a:lnTo>
                <a:lnTo>
                  <a:pt x="920418" y="1613211"/>
                </a:lnTo>
                <a:lnTo>
                  <a:pt x="1005887" y="1613211"/>
                </a:lnTo>
                <a:cubicBezTo>
                  <a:pt x="1007198" y="1613211"/>
                  <a:pt x="1008401" y="1612846"/>
                  <a:pt x="1009493" y="1612118"/>
                </a:cubicBezTo>
                <a:cubicBezTo>
                  <a:pt x="1010586" y="1611389"/>
                  <a:pt x="1011497" y="1610187"/>
                  <a:pt x="1012226" y="1608511"/>
                </a:cubicBezTo>
                <a:cubicBezTo>
                  <a:pt x="1012954" y="1606835"/>
                  <a:pt x="1013501" y="1604613"/>
                  <a:pt x="1013865" y="1601844"/>
                </a:cubicBezTo>
                <a:cubicBezTo>
                  <a:pt x="1014230" y="1599075"/>
                  <a:pt x="1014412" y="1595578"/>
                  <a:pt x="1014412" y="1591351"/>
                </a:cubicBezTo>
                <a:cubicBezTo>
                  <a:pt x="1014412" y="1587271"/>
                  <a:pt x="1014230" y="1583810"/>
                  <a:pt x="1013865" y="1580968"/>
                </a:cubicBezTo>
                <a:cubicBezTo>
                  <a:pt x="1013501" y="1578127"/>
                  <a:pt x="1012954" y="1575868"/>
                  <a:pt x="1012226" y="1574192"/>
                </a:cubicBezTo>
                <a:cubicBezTo>
                  <a:pt x="1011497" y="1572516"/>
                  <a:pt x="1010586" y="1571278"/>
                  <a:pt x="1009493" y="1570476"/>
                </a:cubicBezTo>
                <a:cubicBezTo>
                  <a:pt x="1008401" y="1569674"/>
                  <a:pt x="1007198" y="1569274"/>
                  <a:pt x="1005887" y="1569274"/>
                </a:cubicBezTo>
                <a:lnTo>
                  <a:pt x="920418" y="1569274"/>
                </a:lnTo>
                <a:lnTo>
                  <a:pt x="920418" y="1500199"/>
                </a:lnTo>
                <a:lnTo>
                  <a:pt x="1021407" y="1500199"/>
                </a:lnTo>
                <a:cubicBezTo>
                  <a:pt x="1022718" y="1500199"/>
                  <a:pt x="1023884" y="1499798"/>
                  <a:pt x="1024904" y="1498997"/>
                </a:cubicBezTo>
                <a:cubicBezTo>
                  <a:pt x="1025924" y="1498195"/>
                  <a:pt x="1026799" y="1496920"/>
                  <a:pt x="1027527" y="1495171"/>
                </a:cubicBezTo>
                <a:cubicBezTo>
                  <a:pt x="1028256" y="1493423"/>
                  <a:pt x="1028802" y="1491127"/>
                  <a:pt x="1029167" y="1488286"/>
                </a:cubicBezTo>
                <a:cubicBezTo>
                  <a:pt x="1029531" y="1485444"/>
                  <a:pt x="1029713" y="1481983"/>
                  <a:pt x="1029713" y="1477903"/>
                </a:cubicBezTo>
                <a:cubicBezTo>
                  <a:pt x="1029713" y="1473531"/>
                  <a:pt x="1029531" y="1469924"/>
                  <a:pt x="1029167" y="1467082"/>
                </a:cubicBezTo>
                <a:cubicBezTo>
                  <a:pt x="1028802" y="1464241"/>
                  <a:pt x="1028256" y="1461909"/>
                  <a:pt x="1027527" y="1460087"/>
                </a:cubicBezTo>
                <a:cubicBezTo>
                  <a:pt x="1026799" y="1458266"/>
                  <a:pt x="1025924" y="1456991"/>
                  <a:pt x="1024904" y="1456262"/>
                </a:cubicBezTo>
                <a:cubicBezTo>
                  <a:pt x="1023884" y="1455533"/>
                  <a:pt x="1022718" y="1455169"/>
                  <a:pt x="1021407" y="1455169"/>
                </a:cubicBezTo>
                <a:close/>
                <a:moveTo>
                  <a:pt x="661122" y="1455169"/>
                </a:moveTo>
                <a:cubicBezTo>
                  <a:pt x="656313" y="1455169"/>
                  <a:pt x="652269" y="1456590"/>
                  <a:pt x="648990" y="1459432"/>
                </a:cubicBezTo>
                <a:cubicBezTo>
                  <a:pt x="645711" y="1462273"/>
                  <a:pt x="644072" y="1466900"/>
                  <a:pt x="644072" y="1473312"/>
                </a:cubicBezTo>
                <a:lnTo>
                  <a:pt x="644072" y="1719883"/>
                </a:lnTo>
                <a:cubicBezTo>
                  <a:pt x="644072" y="1726295"/>
                  <a:pt x="645711" y="1730922"/>
                  <a:pt x="648990" y="1733764"/>
                </a:cubicBezTo>
                <a:cubicBezTo>
                  <a:pt x="652269" y="1736605"/>
                  <a:pt x="656313" y="1738026"/>
                  <a:pt x="661122" y="1738026"/>
                </a:cubicBezTo>
                <a:lnTo>
                  <a:pt x="803206" y="1738026"/>
                </a:lnTo>
                <a:cubicBezTo>
                  <a:pt x="804518" y="1738026"/>
                  <a:pt x="805720" y="1737625"/>
                  <a:pt x="806813" y="1736824"/>
                </a:cubicBezTo>
                <a:cubicBezTo>
                  <a:pt x="807906" y="1736022"/>
                  <a:pt x="808817" y="1734747"/>
                  <a:pt x="809545" y="1732999"/>
                </a:cubicBezTo>
                <a:cubicBezTo>
                  <a:pt x="810274" y="1731250"/>
                  <a:pt x="810820" y="1728955"/>
                  <a:pt x="811185" y="1726113"/>
                </a:cubicBezTo>
                <a:cubicBezTo>
                  <a:pt x="811549" y="1723271"/>
                  <a:pt x="811731" y="1719737"/>
                  <a:pt x="811731" y="1715511"/>
                </a:cubicBezTo>
                <a:cubicBezTo>
                  <a:pt x="811731" y="1711285"/>
                  <a:pt x="811549" y="1707751"/>
                  <a:pt x="811185" y="1704910"/>
                </a:cubicBezTo>
                <a:cubicBezTo>
                  <a:pt x="810820" y="1702068"/>
                  <a:pt x="810274" y="1699773"/>
                  <a:pt x="809545" y="1698024"/>
                </a:cubicBezTo>
                <a:cubicBezTo>
                  <a:pt x="808817" y="1696275"/>
                  <a:pt x="807906" y="1695000"/>
                  <a:pt x="806813" y="1694199"/>
                </a:cubicBezTo>
                <a:cubicBezTo>
                  <a:pt x="805720" y="1693397"/>
                  <a:pt x="804518" y="1692996"/>
                  <a:pt x="803206" y="1692996"/>
                </a:cubicBezTo>
                <a:lnTo>
                  <a:pt x="701343" y="1692996"/>
                </a:lnTo>
                <a:lnTo>
                  <a:pt x="701343" y="1613211"/>
                </a:lnTo>
                <a:lnTo>
                  <a:pt x="786812" y="1613211"/>
                </a:lnTo>
                <a:cubicBezTo>
                  <a:pt x="788123" y="1613211"/>
                  <a:pt x="789326" y="1612846"/>
                  <a:pt x="790418" y="1612118"/>
                </a:cubicBezTo>
                <a:cubicBezTo>
                  <a:pt x="791511" y="1611389"/>
                  <a:pt x="792422" y="1610187"/>
                  <a:pt x="793151" y="1608511"/>
                </a:cubicBezTo>
                <a:cubicBezTo>
                  <a:pt x="793880" y="1606835"/>
                  <a:pt x="794426" y="1604613"/>
                  <a:pt x="794790" y="1601844"/>
                </a:cubicBezTo>
                <a:cubicBezTo>
                  <a:pt x="795155" y="1599075"/>
                  <a:pt x="795337" y="1595578"/>
                  <a:pt x="795337" y="1591351"/>
                </a:cubicBezTo>
                <a:cubicBezTo>
                  <a:pt x="795337" y="1587271"/>
                  <a:pt x="795155" y="1583810"/>
                  <a:pt x="794790" y="1580968"/>
                </a:cubicBezTo>
                <a:cubicBezTo>
                  <a:pt x="794426" y="1578127"/>
                  <a:pt x="793880" y="1575868"/>
                  <a:pt x="793151" y="1574192"/>
                </a:cubicBezTo>
                <a:cubicBezTo>
                  <a:pt x="792422" y="1572516"/>
                  <a:pt x="791511" y="1571278"/>
                  <a:pt x="790418" y="1570476"/>
                </a:cubicBezTo>
                <a:cubicBezTo>
                  <a:pt x="789326" y="1569674"/>
                  <a:pt x="788123" y="1569274"/>
                  <a:pt x="786812" y="1569274"/>
                </a:cubicBezTo>
                <a:lnTo>
                  <a:pt x="701343" y="1569274"/>
                </a:lnTo>
                <a:lnTo>
                  <a:pt x="701343" y="1500199"/>
                </a:lnTo>
                <a:lnTo>
                  <a:pt x="802332" y="1500199"/>
                </a:lnTo>
                <a:cubicBezTo>
                  <a:pt x="803643" y="1500199"/>
                  <a:pt x="804809" y="1499798"/>
                  <a:pt x="805829" y="1498997"/>
                </a:cubicBezTo>
                <a:cubicBezTo>
                  <a:pt x="806849" y="1498195"/>
                  <a:pt x="807724" y="1496920"/>
                  <a:pt x="808452" y="1495171"/>
                </a:cubicBezTo>
                <a:cubicBezTo>
                  <a:pt x="809181" y="1493423"/>
                  <a:pt x="809727" y="1491127"/>
                  <a:pt x="810092" y="1488286"/>
                </a:cubicBezTo>
                <a:cubicBezTo>
                  <a:pt x="810456" y="1485444"/>
                  <a:pt x="810638" y="1481983"/>
                  <a:pt x="810638" y="1477903"/>
                </a:cubicBezTo>
                <a:cubicBezTo>
                  <a:pt x="810638" y="1473531"/>
                  <a:pt x="810456" y="1469924"/>
                  <a:pt x="810092" y="1467082"/>
                </a:cubicBezTo>
                <a:cubicBezTo>
                  <a:pt x="809727" y="1464241"/>
                  <a:pt x="809181" y="1461909"/>
                  <a:pt x="808452" y="1460087"/>
                </a:cubicBezTo>
                <a:cubicBezTo>
                  <a:pt x="807724" y="1458266"/>
                  <a:pt x="806849" y="1456991"/>
                  <a:pt x="805829" y="1456262"/>
                </a:cubicBezTo>
                <a:cubicBezTo>
                  <a:pt x="804809" y="1455533"/>
                  <a:pt x="803643" y="1455169"/>
                  <a:pt x="802332" y="1455169"/>
                </a:cubicBezTo>
                <a:close/>
                <a:moveTo>
                  <a:pt x="1164849" y="1450141"/>
                </a:moveTo>
                <a:cubicBezTo>
                  <a:pt x="1151879" y="1450141"/>
                  <a:pt x="1139602" y="1451817"/>
                  <a:pt x="1128016" y="1455169"/>
                </a:cubicBezTo>
                <a:cubicBezTo>
                  <a:pt x="1116431" y="1458521"/>
                  <a:pt x="1106376" y="1463585"/>
                  <a:pt x="1097851" y="1470361"/>
                </a:cubicBezTo>
                <a:cubicBezTo>
                  <a:pt x="1089326" y="1477138"/>
                  <a:pt x="1082549" y="1485663"/>
                  <a:pt x="1077522" y="1495936"/>
                </a:cubicBezTo>
                <a:cubicBezTo>
                  <a:pt x="1072494" y="1506210"/>
                  <a:pt x="1069980" y="1518123"/>
                  <a:pt x="1069980" y="1531676"/>
                </a:cubicBezTo>
                <a:cubicBezTo>
                  <a:pt x="1069980" y="1543480"/>
                  <a:pt x="1071729" y="1553608"/>
                  <a:pt x="1075227" y="1562060"/>
                </a:cubicBezTo>
                <a:cubicBezTo>
                  <a:pt x="1078724" y="1570512"/>
                  <a:pt x="1083278" y="1577835"/>
                  <a:pt x="1088889" y="1584029"/>
                </a:cubicBezTo>
                <a:cubicBezTo>
                  <a:pt x="1094499" y="1590222"/>
                  <a:pt x="1100875" y="1595541"/>
                  <a:pt x="1108015" y="1599986"/>
                </a:cubicBezTo>
                <a:cubicBezTo>
                  <a:pt x="1115156" y="1604430"/>
                  <a:pt x="1122515" y="1608402"/>
                  <a:pt x="1130093" y="1611899"/>
                </a:cubicBezTo>
                <a:cubicBezTo>
                  <a:pt x="1137671" y="1615397"/>
                  <a:pt x="1145030" y="1618712"/>
                  <a:pt x="1152171" y="1621845"/>
                </a:cubicBezTo>
                <a:cubicBezTo>
                  <a:pt x="1159311" y="1624978"/>
                  <a:pt x="1165687" y="1628330"/>
                  <a:pt x="1171298" y="1631900"/>
                </a:cubicBezTo>
                <a:cubicBezTo>
                  <a:pt x="1176908" y="1635470"/>
                  <a:pt x="1181462" y="1639551"/>
                  <a:pt x="1184959" y="1644141"/>
                </a:cubicBezTo>
                <a:cubicBezTo>
                  <a:pt x="1188457" y="1648732"/>
                  <a:pt x="1190206" y="1654233"/>
                  <a:pt x="1190206" y="1660645"/>
                </a:cubicBezTo>
                <a:cubicBezTo>
                  <a:pt x="1190206" y="1666183"/>
                  <a:pt x="1189186" y="1671210"/>
                  <a:pt x="1187145" y="1675728"/>
                </a:cubicBezTo>
                <a:cubicBezTo>
                  <a:pt x="1185105" y="1680245"/>
                  <a:pt x="1182154" y="1684034"/>
                  <a:pt x="1178292" y="1687094"/>
                </a:cubicBezTo>
                <a:cubicBezTo>
                  <a:pt x="1174431" y="1690155"/>
                  <a:pt x="1169731" y="1692523"/>
                  <a:pt x="1164193" y="1694199"/>
                </a:cubicBezTo>
                <a:cubicBezTo>
                  <a:pt x="1158656" y="1695875"/>
                  <a:pt x="1152389" y="1696712"/>
                  <a:pt x="1145394" y="1696712"/>
                </a:cubicBezTo>
                <a:cubicBezTo>
                  <a:pt x="1134756" y="1696712"/>
                  <a:pt x="1125393" y="1695510"/>
                  <a:pt x="1117305" y="1693106"/>
                </a:cubicBezTo>
                <a:cubicBezTo>
                  <a:pt x="1109218" y="1690701"/>
                  <a:pt x="1102259" y="1688042"/>
                  <a:pt x="1096430" y="1685127"/>
                </a:cubicBezTo>
                <a:cubicBezTo>
                  <a:pt x="1090601" y="1682213"/>
                  <a:pt x="1085828" y="1679553"/>
                  <a:pt x="1082112" y="1677149"/>
                </a:cubicBezTo>
                <a:cubicBezTo>
                  <a:pt x="1078396" y="1674744"/>
                  <a:pt x="1075518" y="1673542"/>
                  <a:pt x="1073478" y="1673542"/>
                </a:cubicBezTo>
                <a:cubicBezTo>
                  <a:pt x="1072021" y="1673542"/>
                  <a:pt x="1070746" y="1673943"/>
                  <a:pt x="1069653" y="1674744"/>
                </a:cubicBezTo>
                <a:cubicBezTo>
                  <a:pt x="1068560" y="1675546"/>
                  <a:pt x="1067685" y="1676894"/>
                  <a:pt x="1067029" y="1678788"/>
                </a:cubicBezTo>
                <a:cubicBezTo>
                  <a:pt x="1066374" y="1680682"/>
                  <a:pt x="1065900" y="1683160"/>
                  <a:pt x="1065609" y="1686220"/>
                </a:cubicBezTo>
                <a:cubicBezTo>
                  <a:pt x="1065317" y="1689280"/>
                  <a:pt x="1065171" y="1693069"/>
                  <a:pt x="1065171" y="1697587"/>
                </a:cubicBezTo>
                <a:cubicBezTo>
                  <a:pt x="1065171" y="1704290"/>
                  <a:pt x="1065572" y="1709427"/>
                  <a:pt x="1066374" y="1712998"/>
                </a:cubicBezTo>
                <a:cubicBezTo>
                  <a:pt x="1067175" y="1716568"/>
                  <a:pt x="1068523" y="1719300"/>
                  <a:pt x="1070418" y="1721195"/>
                </a:cubicBezTo>
                <a:cubicBezTo>
                  <a:pt x="1072312" y="1723089"/>
                  <a:pt x="1075409" y="1725275"/>
                  <a:pt x="1079708" y="1727752"/>
                </a:cubicBezTo>
                <a:cubicBezTo>
                  <a:pt x="1084007" y="1730230"/>
                  <a:pt x="1089362" y="1732598"/>
                  <a:pt x="1095774" y="1734857"/>
                </a:cubicBezTo>
                <a:cubicBezTo>
                  <a:pt x="1102186" y="1737115"/>
                  <a:pt x="1109582" y="1739046"/>
                  <a:pt x="1117961" y="1740649"/>
                </a:cubicBezTo>
                <a:cubicBezTo>
                  <a:pt x="1126341" y="1742252"/>
                  <a:pt x="1135412" y="1743054"/>
                  <a:pt x="1145176" y="1743054"/>
                </a:cubicBezTo>
                <a:cubicBezTo>
                  <a:pt x="1159603" y="1743054"/>
                  <a:pt x="1173156" y="1741159"/>
                  <a:pt x="1185834" y="1737370"/>
                </a:cubicBezTo>
                <a:cubicBezTo>
                  <a:pt x="1198512" y="1733582"/>
                  <a:pt x="1209587" y="1727935"/>
                  <a:pt x="1219060" y="1720430"/>
                </a:cubicBezTo>
                <a:cubicBezTo>
                  <a:pt x="1228532" y="1712925"/>
                  <a:pt x="1236037" y="1703562"/>
                  <a:pt x="1241575" y="1692341"/>
                </a:cubicBezTo>
                <a:cubicBezTo>
                  <a:pt x="1247112" y="1681120"/>
                  <a:pt x="1249881" y="1668077"/>
                  <a:pt x="1249881" y="1653213"/>
                </a:cubicBezTo>
                <a:cubicBezTo>
                  <a:pt x="1249881" y="1641846"/>
                  <a:pt x="1248132" y="1631973"/>
                  <a:pt x="1244635" y="1623594"/>
                </a:cubicBezTo>
                <a:cubicBezTo>
                  <a:pt x="1241137" y="1615214"/>
                  <a:pt x="1236547" y="1607928"/>
                  <a:pt x="1230864" y="1601735"/>
                </a:cubicBezTo>
                <a:cubicBezTo>
                  <a:pt x="1225180" y="1595541"/>
                  <a:pt x="1218695" y="1590222"/>
                  <a:pt x="1211409" y="1585777"/>
                </a:cubicBezTo>
                <a:cubicBezTo>
                  <a:pt x="1204123" y="1581333"/>
                  <a:pt x="1196691" y="1577362"/>
                  <a:pt x="1189113" y="1573864"/>
                </a:cubicBezTo>
                <a:cubicBezTo>
                  <a:pt x="1181535" y="1570367"/>
                  <a:pt x="1174103" y="1567051"/>
                  <a:pt x="1166816" y="1563918"/>
                </a:cubicBezTo>
                <a:cubicBezTo>
                  <a:pt x="1159530" y="1560785"/>
                  <a:pt x="1153009" y="1557433"/>
                  <a:pt x="1147252" y="1553863"/>
                </a:cubicBezTo>
                <a:cubicBezTo>
                  <a:pt x="1141496" y="1550293"/>
                  <a:pt x="1136906" y="1546212"/>
                  <a:pt x="1133481" y="1541622"/>
                </a:cubicBezTo>
                <a:cubicBezTo>
                  <a:pt x="1130057" y="1537032"/>
                  <a:pt x="1128344" y="1531603"/>
                  <a:pt x="1128344" y="1525337"/>
                </a:cubicBezTo>
                <a:cubicBezTo>
                  <a:pt x="1128344" y="1521111"/>
                  <a:pt x="1129109" y="1517103"/>
                  <a:pt x="1130640" y="1513314"/>
                </a:cubicBezTo>
                <a:cubicBezTo>
                  <a:pt x="1132170" y="1509525"/>
                  <a:pt x="1134501" y="1506283"/>
                  <a:pt x="1137634" y="1503587"/>
                </a:cubicBezTo>
                <a:cubicBezTo>
                  <a:pt x="1140768" y="1500891"/>
                  <a:pt x="1144666" y="1498778"/>
                  <a:pt x="1149329" y="1497248"/>
                </a:cubicBezTo>
                <a:cubicBezTo>
                  <a:pt x="1153992" y="1495718"/>
                  <a:pt x="1159457" y="1494953"/>
                  <a:pt x="1165723" y="1494953"/>
                </a:cubicBezTo>
                <a:cubicBezTo>
                  <a:pt x="1173738" y="1494953"/>
                  <a:pt x="1181098" y="1495936"/>
                  <a:pt x="1187801" y="1497904"/>
                </a:cubicBezTo>
                <a:cubicBezTo>
                  <a:pt x="1194505" y="1499871"/>
                  <a:pt x="1200407" y="1502057"/>
                  <a:pt x="1205507" y="1504461"/>
                </a:cubicBezTo>
                <a:cubicBezTo>
                  <a:pt x="1210608" y="1506866"/>
                  <a:pt x="1214907" y="1509088"/>
                  <a:pt x="1218404" y="1511128"/>
                </a:cubicBezTo>
                <a:cubicBezTo>
                  <a:pt x="1221901" y="1513169"/>
                  <a:pt x="1224452" y="1514189"/>
                  <a:pt x="1226055" y="1514189"/>
                </a:cubicBezTo>
                <a:cubicBezTo>
                  <a:pt x="1227658" y="1514189"/>
                  <a:pt x="1228933" y="1513752"/>
                  <a:pt x="1229880" y="1512877"/>
                </a:cubicBezTo>
                <a:cubicBezTo>
                  <a:pt x="1230827" y="1512003"/>
                  <a:pt x="1231556" y="1510618"/>
                  <a:pt x="1232066" y="1508724"/>
                </a:cubicBezTo>
                <a:cubicBezTo>
                  <a:pt x="1232576" y="1506830"/>
                  <a:pt x="1232940" y="1504425"/>
                  <a:pt x="1233159" y="1501510"/>
                </a:cubicBezTo>
                <a:cubicBezTo>
                  <a:pt x="1233377" y="1498596"/>
                  <a:pt x="1233487" y="1495026"/>
                  <a:pt x="1233487" y="1490799"/>
                </a:cubicBezTo>
                <a:cubicBezTo>
                  <a:pt x="1233487" y="1487011"/>
                  <a:pt x="1233414" y="1483841"/>
                  <a:pt x="1233268" y="1481291"/>
                </a:cubicBezTo>
                <a:cubicBezTo>
                  <a:pt x="1233122" y="1478741"/>
                  <a:pt x="1232867" y="1476627"/>
                  <a:pt x="1232503" y="1474952"/>
                </a:cubicBezTo>
                <a:cubicBezTo>
                  <a:pt x="1232139" y="1473276"/>
                  <a:pt x="1231702" y="1471928"/>
                  <a:pt x="1231192" y="1470908"/>
                </a:cubicBezTo>
                <a:cubicBezTo>
                  <a:pt x="1230681" y="1469887"/>
                  <a:pt x="1229698" y="1468649"/>
                  <a:pt x="1228241" y="1467191"/>
                </a:cubicBezTo>
                <a:cubicBezTo>
                  <a:pt x="1226783" y="1465734"/>
                  <a:pt x="1223796" y="1463913"/>
                  <a:pt x="1219278" y="1461727"/>
                </a:cubicBezTo>
                <a:cubicBezTo>
                  <a:pt x="1214761" y="1459541"/>
                  <a:pt x="1209587" y="1457573"/>
                  <a:pt x="1203758" y="1455825"/>
                </a:cubicBezTo>
                <a:cubicBezTo>
                  <a:pt x="1197929" y="1454076"/>
                  <a:pt x="1191663" y="1452692"/>
                  <a:pt x="1184959" y="1451672"/>
                </a:cubicBezTo>
                <a:cubicBezTo>
                  <a:pt x="1178256" y="1450651"/>
                  <a:pt x="1171553" y="1450141"/>
                  <a:pt x="1164849" y="1450141"/>
                </a:cubicBezTo>
                <a:close/>
                <a:moveTo>
                  <a:pt x="933450" y="0"/>
                </a:moveTo>
                <a:cubicBezTo>
                  <a:pt x="1094553" y="0"/>
                  <a:pt x="1246124" y="40813"/>
                  <a:pt x="1378388" y="112663"/>
                </a:cubicBezTo>
                <a:lnTo>
                  <a:pt x="1428680" y="143216"/>
                </a:lnTo>
                <a:lnTo>
                  <a:pt x="1416742" y="144979"/>
                </a:lnTo>
                <a:cubicBezTo>
                  <a:pt x="1394442" y="149633"/>
                  <a:pt x="1383292" y="164714"/>
                  <a:pt x="1383292" y="190223"/>
                </a:cubicBezTo>
                <a:lnTo>
                  <a:pt x="1383292" y="1103544"/>
                </a:lnTo>
                <a:cubicBezTo>
                  <a:pt x="1346226" y="1121788"/>
                  <a:pt x="1306092" y="1138051"/>
                  <a:pt x="1262891" y="1152333"/>
                </a:cubicBezTo>
                <a:cubicBezTo>
                  <a:pt x="1219690" y="1166615"/>
                  <a:pt x="1175671" y="1173756"/>
                  <a:pt x="1130835" y="1173756"/>
                </a:cubicBezTo>
                <a:cubicBezTo>
                  <a:pt x="1095997" y="1173756"/>
                  <a:pt x="1064436" y="1169785"/>
                  <a:pt x="1036152" y="1161845"/>
                </a:cubicBezTo>
                <a:cubicBezTo>
                  <a:pt x="1007867" y="1153904"/>
                  <a:pt x="983181" y="1140724"/>
                  <a:pt x="962094" y="1122304"/>
                </a:cubicBezTo>
                <a:cubicBezTo>
                  <a:pt x="941007" y="1103885"/>
                  <a:pt x="924493" y="1079330"/>
                  <a:pt x="912554" y="1048641"/>
                </a:cubicBezTo>
                <a:cubicBezTo>
                  <a:pt x="900615" y="1017952"/>
                  <a:pt x="895063" y="972955"/>
                  <a:pt x="895899" y="913651"/>
                </a:cubicBezTo>
                <a:lnTo>
                  <a:pt x="895899" y="172562"/>
                </a:lnTo>
                <a:cubicBezTo>
                  <a:pt x="895899" y="138653"/>
                  <a:pt x="878635" y="121699"/>
                  <a:pt x="844107" y="121699"/>
                </a:cubicBezTo>
                <a:cubicBezTo>
                  <a:pt x="840867" y="121699"/>
                  <a:pt x="830352" y="122408"/>
                  <a:pt x="812562" y="123827"/>
                </a:cubicBezTo>
                <a:cubicBezTo>
                  <a:pt x="794771" y="125246"/>
                  <a:pt x="773290" y="127289"/>
                  <a:pt x="748116" y="129957"/>
                </a:cubicBezTo>
                <a:cubicBezTo>
                  <a:pt x="722943" y="132624"/>
                  <a:pt x="695989" y="136089"/>
                  <a:pt x="667255" y="140351"/>
                </a:cubicBezTo>
                <a:cubicBezTo>
                  <a:pt x="638522" y="144613"/>
                  <a:pt x="599492" y="151268"/>
                  <a:pt x="550167" y="160318"/>
                </a:cubicBezTo>
                <a:lnTo>
                  <a:pt x="558154" y="249491"/>
                </a:lnTo>
                <a:cubicBezTo>
                  <a:pt x="586903" y="247551"/>
                  <a:pt x="606973" y="246581"/>
                  <a:pt x="618366" y="246581"/>
                </a:cubicBezTo>
                <a:cubicBezTo>
                  <a:pt x="627746" y="246581"/>
                  <a:pt x="635921" y="247546"/>
                  <a:pt x="642892" y="249476"/>
                </a:cubicBezTo>
                <a:cubicBezTo>
                  <a:pt x="649862" y="251405"/>
                  <a:pt x="655530" y="254457"/>
                  <a:pt x="659895" y="258631"/>
                </a:cubicBezTo>
                <a:cubicBezTo>
                  <a:pt x="664260" y="262805"/>
                  <a:pt x="667867" y="269435"/>
                  <a:pt x="670715" y="278521"/>
                </a:cubicBezTo>
                <a:cubicBezTo>
                  <a:pt x="673563" y="287607"/>
                  <a:pt x="674987" y="299812"/>
                  <a:pt x="674987" y="315136"/>
                </a:cubicBezTo>
                <a:lnTo>
                  <a:pt x="674987" y="1020176"/>
                </a:lnTo>
                <a:cubicBezTo>
                  <a:pt x="674987" y="1073722"/>
                  <a:pt x="683818" y="1120398"/>
                  <a:pt x="701479" y="1160204"/>
                </a:cubicBezTo>
                <a:cubicBezTo>
                  <a:pt x="719140" y="1200010"/>
                  <a:pt x="743189" y="1232848"/>
                  <a:pt x="773625" y="1258718"/>
                </a:cubicBezTo>
                <a:cubicBezTo>
                  <a:pt x="804061" y="1284588"/>
                  <a:pt x="839345" y="1303643"/>
                  <a:pt x="879476" y="1315881"/>
                </a:cubicBezTo>
                <a:cubicBezTo>
                  <a:pt x="919607" y="1328120"/>
                  <a:pt x="962334" y="1334239"/>
                  <a:pt x="1007655" y="1334239"/>
                </a:cubicBezTo>
                <a:cubicBezTo>
                  <a:pt x="1078785" y="1334239"/>
                  <a:pt x="1148666" y="1322767"/>
                  <a:pt x="1217299" y="1299822"/>
                </a:cubicBezTo>
                <a:cubicBezTo>
                  <a:pt x="1285931" y="1276877"/>
                  <a:pt x="1342124" y="1249034"/>
                  <a:pt x="1385877" y="1216291"/>
                </a:cubicBezTo>
                <a:lnTo>
                  <a:pt x="1390134" y="1279552"/>
                </a:lnTo>
                <a:cubicBezTo>
                  <a:pt x="1391238" y="1307424"/>
                  <a:pt x="1405577" y="1321361"/>
                  <a:pt x="1433149" y="1321361"/>
                </a:cubicBezTo>
                <a:cubicBezTo>
                  <a:pt x="1438629" y="1321361"/>
                  <a:pt x="1446520" y="1321188"/>
                  <a:pt x="1456824" y="1320842"/>
                </a:cubicBezTo>
                <a:cubicBezTo>
                  <a:pt x="1467128" y="1320496"/>
                  <a:pt x="1478582" y="1319813"/>
                  <a:pt x="1491187" y="1318791"/>
                </a:cubicBezTo>
                <a:cubicBezTo>
                  <a:pt x="1503792" y="1317769"/>
                  <a:pt x="1516714" y="1316407"/>
                  <a:pt x="1529953" y="1314705"/>
                </a:cubicBezTo>
                <a:cubicBezTo>
                  <a:pt x="1543193" y="1313002"/>
                  <a:pt x="1554389" y="1311335"/>
                  <a:pt x="1563542" y="1309705"/>
                </a:cubicBezTo>
                <a:cubicBezTo>
                  <a:pt x="1590650" y="1305165"/>
                  <a:pt x="1604205" y="1289495"/>
                  <a:pt x="1604205" y="1262696"/>
                </a:cubicBezTo>
                <a:lnTo>
                  <a:pt x="1604205" y="286377"/>
                </a:lnTo>
                <a:lnTo>
                  <a:pt x="1707482" y="411549"/>
                </a:lnTo>
                <a:cubicBezTo>
                  <a:pt x="1808130" y="560529"/>
                  <a:pt x="1866900" y="740126"/>
                  <a:pt x="1866900" y="933450"/>
                </a:cubicBezTo>
                <a:cubicBezTo>
                  <a:pt x="1866900" y="1191215"/>
                  <a:pt x="1762420" y="1424578"/>
                  <a:pt x="1593499" y="1593499"/>
                </a:cubicBezTo>
                <a:lnTo>
                  <a:pt x="1458816" y="1704622"/>
                </a:lnTo>
                <a:lnTo>
                  <a:pt x="1457245" y="1698024"/>
                </a:lnTo>
                <a:cubicBezTo>
                  <a:pt x="1456517" y="1696275"/>
                  <a:pt x="1455606" y="1695000"/>
                  <a:pt x="1454513" y="1694199"/>
                </a:cubicBezTo>
                <a:cubicBezTo>
                  <a:pt x="1453420" y="1693397"/>
                  <a:pt x="1452217" y="1692996"/>
                  <a:pt x="1450906" y="1692996"/>
                </a:cubicBezTo>
                <a:lnTo>
                  <a:pt x="1349042" y="1692996"/>
                </a:lnTo>
                <a:lnTo>
                  <a:pt x="1349042" y="1613211"/>
                </a:lnTo>
                <a:lnTo>
                  <a:pt x="1434512" y="1613211"/>
                </a:lnTo>
                <a:cubicBezTo>
                  <a:pt x="1435823" y="1613211"/>
                  <a:pt x="1437025" y="1612846"/>
                  <a:pt x="1438118" y="1612118"/>
                </a:cubicBezTo>
                <a:cubicBezTo>
                  <a:pt x="1439211" y="1611389"/>
                  <a:pt x="1440122" y="1610187"/>
                  <a:pt x="1440851" y="1608511"/>
                </a:cubicBezTo>
                <a:cubicBezTo>
                  <a:pt x="1441579" y="1606835"/>
                  <a:pt x="1442126" y="1604613"/>
                  <a:pt x="1442490" y="1601844"/>
                </a:cubicBezTo>
                <a:cubicBezTo>
                  <a:pt x="1442855" y="1599075"/>
                  <a:pt x="1443037" y="1595578"/>
                  <a:pt x="1443037" y="1591351"/>
                </a:cubicBezTo>
                <a:cubicBezTo>
                  <a:pt x="1443037" y="1587271"/>
                  <a:pt x="1442855" y="1583810"/>
                  <a:pt x="1442490" y="1580968"/>
                </a:cubicBezTo>
                <a:cubicBezTo>
                  <a:pt x="1442126" y="1578127"/>
                  <a:pt x="1441579" y="1575868"/>
                  <a:pt x="1440851" y="1574192"/>
                </a:cubicBezTo>
                <a:cubicBezTo>
                  <a:pt x="1440122" y="1572516"/>
                  <a:pt x="1439211" y="1571278"/>
                  <a:pt x="1438118" y="1570476"/>
                </a:cubicBezTo>
                <a:cubicBezTo>
                  <a:pt x="1437025" y="1569674"/>
                  <a:pt x="1435823" y="1569274"/>
                  <a:pt x="1434512" y="1569274"/>
                </a:cubicBezTo>
                <a:lnTo>
                  <a:pt x="1349042" y="1569274"/>
                </a:lnTo>
                <a:lnTo>
                  <a:pt x="1349042" y="1500199"/>
                </a:lnTo>
                <a:lnTo>
                  <a:pt x="1450032" y="1500199"/>
                </a:lnTo>
                <a:cubicBezTo>
                  <a:pt x="1451343" y="1500199"/>
                  <a:pt x="1452509" y="1499798"/>
                  <a:pt x="1453529" y="1498997"/>
                </a:cubicBezTo>
                <a:cubicBezTo>
                  <a:pt x="1454549" y="1498195"/>
                  <a:pt x="1455424" y="1496920"/>
                  <a:pt x="1456152" y="1495171"/>
                </a:cubicBezTo>
                <a:cubicBezTo>
                  <a:pt x="1456881" y="1493423"/>
                  <a:pt x="1457427" y="1491127"/>
                  <a:pt x="1457792" y="1488286"/>
                </a:cubicBezTo>
                <a:cubicBezTo>
                  <a:pt x="1458156" y="1485444"/>
                  <a:pt x="1458338" y="1481983"/>
                  <a:pt x="1458338" y="1477903"/>
                </a:cubicBezTo>
                <a:cubicBezTo>
                  <a:pt x="1458338" y="1473531"/>
                  <a:pt x="1458156" y="1469924"/>
                  <a:pt x="1457792" y="1467082"/>
                </a:cubicBezTo>
                <a:cubicBezTo>
                  <a:pt x="1457427" y="1464241"/>
                  <a:pt x="1456881" y="1461909"/>
                  <a:pt x="1456152" y="1460087"/>
                </a:cubicBezTo>
                <a:cubicBezTo>
                  <a:pt x="1455424" y="1458266"/>
                  <a:pt x="1454549" y="1456991"/>
                  <a:pt x="1453529" y="1456262"/>
                </a:cubicBezTo>
                <a:cubicBezTo>
                  <a:pt x="1452509" y="1455533"/>
                  <a:pt x="1451343" y="1455169"/>
                  <a:pt x="1450032" y="1455169"/>
                </a:cubicBezTo>
                <a:lnTo>
                  <a:pt x="1308822" y="1455169"/>
                </a:lnTo>
                <a:cubicBezTo>
                  <a:pt x="1304013" y="1455169"/>
                  <a:pt x="1299969" y="1456590"/>
                  <a:pt x="1296690" y="1459432"/>
                </a:cubicBezTo>
                <a:cubicBezTo>
                  <a:pt x="1293411" y="1462273"/>
                  <a:pt x="1291772" y="1466900"/>
                  <a:pt x="1291772" y="1473312"/>
                </a:cubicBezTo>
                <a:lnTo>
                  <a:pt x="1291772" y="1719883"/>
                </a:lnTo>
                <a:cubicBezTo>
                  <a:pt x="1291772" y="1726295"/>
                  <a:pt x="1293411" y="1730922"/>
                  <a:pt x="1296690" y="1733764"/>
                </a:cubicBezTo>
                <a:cubicBezTo>
                  <a:pt x="1299969" y="1736605"/>
                  <a:pt x="1304013" y="1738026"/>
                  <a:pt x="1308822" y="1738026"/>
                </a:cubicBezTo>
                <a:lnTo>
                  <a:pt x="1405073" y="1738026"/>
                </a:lnTo>
                <a:lnTo>
                  <a:pt x="1378388" y="1754238"/>
                </a:lnTo>
                <a:cubicBezTo>
                  <a:pt x="1246124" y="1826088"/>
                  <a:pt x="1094553" y="1866900"/>
                  <a:pt x="933450" y="1866900"/>
                </a:cubicBezTo>
                <a:cubicBezTo>
                  <a:pt x="772347" y="1866900"/>
                  <a:pt x="620776" y="1826088"/>
                  <a:pt x="488513" y="1754238"/>
                </a:cubicBezTo>
                <a:lnTo>
                  <a:pt x="458675" y="1736111"/>
                </a:lnTo>
                <a:lnTo>
                  <a:pt x="462015" y="1734092"/>
                </a:lnTo>
                <a:cubicBezTo>
                  <a:pt x="462963" y="1732926"/>
                  <a:pt x="463436" y="1731614"/>
                  <a:pt x="463436" y="1730157"/>
                </a:cubicBezTo>
                <a:lnTo>
                  <a:pt x="463436" y="1639879"/>
                </a:lnTo>
                <a:lnTo>
                  <a:pt x="487044" y="1639879"/>
                </a:lnTo>
                <a:cubicBezTo>
                  <a:pt x="505697" y="1639879"/>
                  <a:pt x="521909" y="1637693"/>
                  <a:pt x="535681" y="1633321"/>
                </a:cubicBezTo>
                <a:cubicBezTo>
                  <a:pt x="549452" y="1628949"/>
                  <a:pt x="561074" y="1622574"/>
                  <a:pt x="570546" y="1614194"/>
                </a:cubicBezTo>
                <a:cubicBezTo>
                  <a:pt x="580018" y="1605815"/>
                  <a:pt x="587232" y="1595505"/>
                  <a:pt x="592186" y="1583264"/>
                </a:cubicBezTo>
                <a:cubicBezTo>
                  <a:pt x="597141" y="1571022"/>
                  <a:pt x="599619" y="1556960"/>
                  <a:pt x="599619" y="1541075"/>
                </a:cubicBezTo>
                <a:cubicBezTo>
                  <a:pt x="599619" y="1529563"/>
                  <a:pt x="598016" y="1519180"/>
                  <a:pt x="594810" y="1509926"/>
                </a:cubicBezTo>
                <a:cubicBezTo>
                  <a:pt x="591604" y="1500672"/>
                  <a:pt x="586940" y="1492585"/>
                  <a:pt x="580820" y="1485663"/>
                </a:cubicBezTo>
                <a:cubicBezTo>
                  <a:pt x="574699" y="1478741"/>
                  <a:pt x="567303" y="1473021"/>
                  <a:pt x="558633" y="1468503"/>
                </a:cubicBezTo>
                <a:cubicBezTo>
                  <a:pt x="549962" y="1463985"/>
                  <a:pt x="541400" y="1460889"/>
                  <a:pt x="532948" y="1459213"/>
                </a:cubicBezTo>
                <a:cubicBezTo>
                  <a:pt x="524496" y="1457537"/>
                  <a:pt x="517246" y="1456444"/>
                  <a:pt x="511198" y="1455934"/>
                </a:cubicBezTo>
                <a:cubicBezTo>
                  <a:pt x="505151" y="1455424"/>
                  <a:pt x="498775" y="1455169"/>
                  <a:pt x="492072" y="1455169"/>
                </a:cubicBezTo>
                <a:lnTo>
                  <a:pt x="425401" y="1455169"/>
                </a:lnTo>
                <a:cubicBezTo>
                  <a:pt x="419572" y="1455169"/>
                  <a:pt x="414872" y="1456881"/>
                  <a:pt x="411302" y="1460306"/>
                </a:cubicBezTo>
                <a:cubicBezTo>
                  <a:pt x="407732" y="1463730"/>
                  <a:pt x="405947" y="1468867"/>
                  <a:pt x="405947" y="1475717"/>
                </a:cubicBezTo>
                <a:lnTo>
                  <a:pt x="405947" y="1702859"/>
                </a:lnTo>
                <a:lnTo>
                  <a:pt x="273402" y="1593499"/>
                </a:lnTo>
                <a:cubicBezTo>
                  <a:pt x="104480" y="1424578"/>
                  <a:pt x="0" y="1191215"/>
                  <a:pt x="0" y="933450"/>
                </a:cubicBezTo>
                <a:cubicBezTo>
                  <a:pt x="0" y="417920"/>
                  <a:pt x="417920" y="0"/>
                  <a:pt x="93345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itle 1"/>
          <p:cNvSpPr>
            <a:spLocks noGrp="1"/>
          </p:cNvSpPr>
          <p:nvPr>
            <p:ph type="ctrTitle" hasCustomPrompt="1"/>
          </p:nvPr>
        </p:nvSpPr>
        <p:spPr>
          <a:xfrm>
            <a:off x="685800" y="1478723"/>
            <a:ext cx="7772400" cy="1463040"/>
          </a:xfrm>
          <a:prstGeom prst="rect">
            <a:avLst/>
          </a:prstGeom>
          <a:noFill/>
        </p:spPr>
        <p:txBody>
          <a:bodyPr anchor="t" anchorCtr="0"/>
          <a:lstStyle>
            <a:lvl1pPr algn="ctr">
              <a:defRPr sz="3200" b="1" baseline="0">
                <a:solidFill>
                  <a:srgbClr val="0070C0"/>
                </a:solidFill>
                <a:latin typeface="+mj-lt"/>
              </a:defRPr>
            </a:lvl1pPr>
          </a:lstStyle>
          <a:p>
            <a:r>
              <a:rPr lang="en-US" dirty="0"/>
              <a:t>Title of the presentation</a:t>
            </a:r>
          </a:p>
        </p:txBody>
      </p:sp>
      <p:cxnSp>
        <p:nvCxnSpPr>
          <p:cNvPr id="27" name="Straight Connector 26"/>
          <p:cNvCxnSpPr/>
          <p:nvPr userDrawn="1"/>
        </p:nvCxnSpPr>
        <p:spPr>
          <a:xfrm>
            <a:off x="728890" y="3200400"/>
            <a:ext cx="768622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42" name="Subtitle 2"/>
          <p:cNvSpPr>
            <a:spLocks noGrp="1"/>
          </p:cNvSpPr>
          <p:nvPr>
            <p:ph type="subTitle" idx="1" hasCustomPrompt="1"/>
          </p:nvPr>
        </p:nvSpPr>
        <p:spPr>
          <a:xfrm>
            <a:off x="1444373" y="3429000"/>
            <a:ext cx="6248400" cy="662158"/>
          </a:xfrm>
        </p:spPr>
        <p:txBody>
          <a:bodyPr/>
          <a:lstStyle>
            <a:lvl1pPr marL="0" indent="0" algn="ctr">
              <a:buNone/>
              <a:defRPr sz="2600" b="1" baseline="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Author names</a:t>
            </a:r>
          </a:p>
        </p:txBody>
      </p:sp>
      <p:sp>
        <p:nvSpPr>
          <p:cNvPr id="43" name="Subtitle 2"/>
          <p:cNvSpPr txBox="1">
            <a:spLocks/>
          </p:cNvSpPr>
          <p:nvPr userDrawn="1"/>
        </p:nvSpPr>
        <p:spPr bwMode="auto">
          <a:xfrm>
            <a:off x="720473" y="4187120"/>
            <a:ext cx="7696200" cy="1481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2400" b="0">
                <a:solidFill>
                  <a:schemeClr val="bg1"/>
                </a:solidFill>
                <a:latin typeface="+mn-lt"/>
                <a:ea typeface="+mn-ea"/>
                <a:cs typeface="Times New Roman" panose="02020603050405020304" pitchFamily="18" charset="0"/>
              </a:defRPr>
            </a:lvl1pPr>
            <a:lvl2pPr marL="4572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2pPr>
            <a:lvl3pPr marL="9144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3pPr>
            <a:lvl4pPr marL="13716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4pPr>
            <a:lvl5pPr marL="18288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5pPr>
            <a:lvl6pPr marL="2286000" indent="0" algn="ctr" rtl="0" eaLnBrk="1" fontAlgn="base" hangingPunct="1">
              <a:spcBef>
                <a:spcPct val="20000"/>
              </a:spcBef>
              <a:spcAft>
                <a:spcPct val="0"/>
              </a:spcAft>
              <a:buNone/>
              <a:defRPr sz="2000">
                <a:solidFill>
                  <a:schemeClr val="tx1"/>
                </a:solidFill>
                <a:latin typeface="+mn-lt"/>
                <a:cs typeface="+mn-cs"/>
              </a:defRPr>
            </a:lvl6pPr>
            <a:lvl7pPr marL="2743200" indent="0" algn="ctr" rtl="0" eaLnBrk="1" fontAlgn="base" hangingPunct="1">
              <a:spcBef>
                <a:spcPct val="20000"/>
              </a:spcBef>
              <a:spcAft>
                <a:spcPct val="0"/>
              </a:spcAft>
              <a:buNone/>
              <a:defRPr sz="2000">
                <a:solidFill>
                  <a:schemeClr val="tx1"/>
                </a:solidFill>
                <a:latin typeface="+mn-lt"/>
                <a:cs typeface="+mn-cs"/>
              </a:defRPr>
            </a:lvl7pPr>
            <a:lvl8pPr marL="3200400" indent="0" algn="ctr" rtl="0" eaLnBrk="1" fontAlgn="base" hangingPunct="1">
              <a:spcBef>
                <a:spcPct val="20000"/>
              </a:spcBef>
              <a:spcAft>
                <a:spcPct val="0"/>
              </a:spcAft>
              <a:buNone/>
              <a:defRPr sz="2000">
                <a:solidFill>
                  <a:schemeClr val="tx1"/>
                </a:solidFill>
                <a:latin typeface="+mn-lt"/>
                <a:cs typeface="+mn-cs"/>
              </a:defRPr>
            </a:lvl8pPr>
            <a:lvl9pPr marL="3657600" indent="0" algn="ctr" rtl="0" eaLnBrk="1" fontAlgn="base" hangingPunct="1">
              <a:spcBef>
                <a:spcPct val="20000"/>
              </a:spcBef>
              <a:spcAft>
                <a:spcPct val="0"/>
              </a:spcAft>
              <a:buNone/>
              <a:defRPr sz="2000">
                <a:solidFill>
                  <a:schemeClr val="tx1"/>
                </a:solidFill>
                <a:latin typeface="+mn-lt"/>
                <a:cs typeface="+mn-cs"/>
              </a:defRPr>
            </a:lvl9pPr>
          </a:lstStyle>
          <a:p>
            <a:r>
              <a:rPr lang="en-US" sz="1900" b="0" kern="0" dirty="0">
                <a:solidFill>
                  <a:schemeClr val="tx1">
                    <a:lumMod val="50000"/>
                  </a:schemeClr>
                </a:solidFill>
                <a:latin typeface="+mj-lt"/>
                <a:ea typeface="+mn-ea"/>
                <a:cs typeface="Times New Roman" panose="02020603050405020304" pitchFamily="18" charset="0"/>
              </a:rPr>
              <a:t>Process-Energy-Environmental</a:t>
            </a:r>
            <a:r>
              <a:rPr lang="en-US" sz="1900" b="0" kern="0" baseline="0" dirty="0">
                <a:solidFill>
                  <a:schemeClr val="tx1">
                    <a:lumMod val="50000"/>
                  </a:schemeClr>
                </a:solidFill>
                <a:latin typeface="+mj-lt"/>
                <a:ea typeface="+mn-ea"/>
                <a:cs typeface="Times New Roman" panose="02020603050405020304" pitchFamily="18" charset="0"/>
              </a:rPr>
              <a:t> Systems Engineering (PEESE)</a:t>
            </a:r>
          </a:p>
          <a:p>
            <a:r>
              <a:rPr lang="en-US" sz="1900" b="0" kern="0" baseline="0" dirty="0">
                <a:solidFill>
                  <a:schemeClr val="tx1">
                    <a:lumMod val="50000"/>
                  </a:schemeClr>
                </a:solidFill>
                <a:latin typeface="+mj-lt"/>
                <a:ea typeface="+mn-ea"/>
                <a:cs typeface="Times New Roman" panose="02020603050405020304" pitchFamily="18" charset="0"/>
              </a:rPr>
              <a:t>Department of Chemical and Biomolecular Engineering</a:t>
            </a:r>
          </a:p>
          <a:p>
            <a:r>
              <a:rPr lang="en-US" sz="1900" b="0" kern="0" baseline="0" dirty="0">
                <a:solidFill>
                  <a:schemeClr val="tx1">
                    <a:lumMod val="50000"/>
                  </a:schemeClr>
                </a:solidFill>
                <a:latin typeface="+mj-lt"/>
                <a:ea typeface="+mn-ea"/>
                <a:cs typeface="Times New Roman" panose="02020603050405020304" pitchFamily="18" charset="0"/>
              </a:rPr>
              <a:t>Cornell University</a:t>
            </a:r>
          </a:p>
          <a:p>
            <a:r>
              <a:rPr lang="en-US" sz="1900" b="0" kern="0" baseline="0" dirty="0">
                <a:solidFill>
                  <a:schemeClr val="tx1">
                    <a:lumMod val="50000"/>
                  </a:schemeClr>
                </a:solidFill>
                <a:latin typeface="+mj-lt"/>
                <a:ea typeface="+mn-ea"/>
                <a:cs typeface="Times New Roman" panose="02020603050405020304" pitchFamily="18" charset="0"/>
              </a:rPr>
              <a:t>Ithaca, NY</a:t>
            </a:r>
            <a:endParaRPr lang="en-US" sz="1900" b="0" kern="0" dirty="0">
              <a:solidFill>
                <a:schemeClr val="tx1">
                  <a:lumMod val="50000"/>
                </a:schemeClr>
              </a:solidFill>
              <a:latin typeface="+mj-lt"/>
              <a:ea typeface="+mn-ea"/>
              <a:cs typeface="Times New Roman" panose="02020603050405020304" pitchFamily="18" charset="0"/>
            </a:endParaRPr>
          </a:p>
        </p:txBody>
      </p:sp>
      <p:sp>
        <p:nvSpPr>
          <p:cNvPr id="44" name="Subtitle 2"/>
          <p:cNvSpPr txBox="1">
            <a:spLocks/>
          </p:cNvSpPr>
          <p:nvPr userDrawn="1"/>
        </p:nvSpPr>
        <p:spPr bwMode="auto">
          <a:xfrm>
            <a:off x="1558538" y="5764619"/>
            <a:ext cx="6026924" cy="488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2400" b="0">
                <a:solidFill>
                  <a:schemeClr val="bg1"/>
                </a:solidFill>
                <a:latin typeface="+mn-lt"/>
                <a:ea typeface="+mn-ea"/>
                <a:cs typeface="Times New Roman" panose="02020603050405020304" pitchFamily="18" charset="0"/>
              </a:defRPr>
            </a:lvl1pPr>
            <a:lvl2pPr marL="4572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2pPr>
            <a:lvl3pPr marL="9144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3pPr>
            <a:lvl4pPr marL="13716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4pPr>
            <a:lvl5pPr marL="18288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5pPr>
            <a:lvl6pPr marL="2286000" indent="0" algn="ctr" rtl="0" eaLnBrk="1" fontAlgn="base" hangingPunct="1">
              <a:spcBef>
                <a:spcPct val="20000"/>
              </a:spcBef>
              <a:spcAft>
                <a:spcPct val="0"/>
              </a:spcAft>
              <a:buNone/>
              <a:defRPr sz="2000">
                <a:solidFill>
                  <a:schemeClr val="tx1"/>
                </a:solidFill>
                <a:latin typeface="+mn-lt"/>
                <a:cs typeface="+mn-cs"/>
              </a:defRPr>
            </a:lvl6pPr>
            <a:lvl7pPr marL="2743200" indent="0" algn="ctr" rtl="0" eaLnBrk="1" fontAlgn="base" hangingPunct="1">
              <a:spcBef>
                <a:spcPct val="20000"/>
              </a:spcBef>
              <a:spcAft>
                <a:spcPct val="0"/>
              </a:spcAft>
              <a:buNone/>
              <a:defRPr sz="2000">
                <a:solidFill>
                  <a:schemeClr val="tx1"/>
                </a:solidFill>
                <a:latin typeface="+mn-lt"/>
                <a:cs typeface="+mn-cs"/>
              </a:defRPr>
            </a:lvl7pPr>
            <a:lvl8pPr marL="3200400" indent="0" algn="ctr" rtl="0" eaLnBrk="1" fontAlgn="base" hangingPunct="1">
              <a:spcBef>
                <a:spcPct val="20000"/>
              </a:spcBef>
              <a:spcAft>
                <a:spcPct val="0"/>
              </a:spcAft>
              <a:buNone/>
              <a:defRPr sz="2000">
                <a:solidFill>
                  <a:schemeClr val="tx1"/>
                </a:solidFill>
                <a:latin typeface="+mn-lt"/>
                <a:cs typeface="+mn-cs"/>
              </a:defRPr>
            </a:lvl8pPr>
            <a:lvl9pPr marL="3657600" indent="0" algn="ctr" rtl="0" eaLnBrk="1" fontAlgn="base" hangingPunct="1">
              <a:spcBef>
                <a:spcPct val="20000"/>
              </a:spcBef>
              <a:spcAft>
                <a:spcPct val="0"/>
              </a:spcAft>
              <a:buNone/>
              <a:defRPr sz="2000">
                <a:solidFill>
                  <a:schemeClr val="tx1"/>
                </a:solidFill>
                <a:latin typeface="+mn-lt"/>
                <a:cs typeface="+mn-cs"/>
              </a:defRPr>
            </a:lvl9pPr>
          </a:lstStyle>
          <a:p>
            <a:r>
              <a:rPr lang="en-US" sz="2100" u="none" kern="0" baseline="0" dirty="0">
                <a:solidFill>
                  <a:srgbClr val="0070C0"/>
                </a:solidFill>
                <a:latin typeface="+mj-lt"/>
              </a:rPr>
              <a:t>www.peese.org</a:t>
            </a:r>
          </a:p>
        </p:txBody>
      </p:sp>
      <p:sp>
        <p:nvSpPr>
          <p:cNvPr id="25" name="Rectangle 5"/>
          <p:cNvSpPr>
            <a:spLocks noGrp="1" noChangeArrowheads="1"/>
          </p:cNvSpPr>
          <p:nvPr>
            <p:ph type="ftr" sz="quarter" idx="3"/>
          </p:nvPr>
        </p:nvSpPr>
        <p:spPr>
          <a:xfrm>
            <a:off x="685800" y="6602104"/>
            <a:ext cx="7772400" cy="255896"/>
          </a:xfrm>
          <a:prstGeom prst="rect">
            <a:avLst/>
          </a:prstGeom>
          <a:ln/>
        </p:spPr>
        <p:txBody>
          <a:bodyPr/>
          <a:lstStyle>
            <a:lvl1pPr algn="ctr">
              <a:defRPr sz="1050" b="1">
                <a:solidFill>
                  <a:schemeClr val="tx1">
                    <a:lumMod val="50000"/>
                  </a:schemeClr>
                </a:solidFill>
                <a:latin typeface="+mj-lt"/>
              </a:defRPr>
            </a:lvl1pPr>
          </a:lstStyle>
          <a:p>
            <a:endParaRPr lang="en-US" dirty="0"/>
          </a:p>
        </p:txBody>
      </p:sp>
    </p:spTree>
    <p:extLst>
      <p:ext uri="{BB962C8B-B14F-4D97-AF65-F5344CB8AC3E}">
        <p14:creationId xmlns:p14="http://schemas.microsoft.com/office/powerpoint/2010/main" val="642721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grpSp>
        <p:nvGrpSpPr>
          <p:cNvPr id="16" name="Group 15"/>
          <p:cNvGrpSpPr/>
          <p:nvPr userDrawn="1"/>
        </p:nvGrpSpPr>
        <p:grpSpPr>
          <a:xfrm flipH="1" flipV="1">
            <a:off x="-13649" y="5638798"/>
            <a:ext cx="2448073" cy="1245328"/>
            <a:chOff x="5709007" y="-24699"/>
            <a:chExt cx="3446515" cy="1753233"/>
          </a:xfrm>
        </p:grpSpPr>
        <p:sp>
          <p:nvSpPr>
            <p:cNvPr id="6" name="Isosceles Triangle 5"/>
            <p:cNvSpPr/>
            <p:nvPr userDrawn="1"/>
          </p:nvSpPr>
          <p:spPr>
            <a:xfrm rot="16200000">
              <a:off x="7093476" y="-321951"/>
              <a:ext cx="1738810" cy="2362160"/>
            </a:xfrm>
            <a:prstGeom prst="triangle">
              <a:avLst>
                <a:gd name="adj" fmla="val 100000"/>
              </a:avLst>
            </a:prstGeom>
            <a:solidFill>
              <a:srgbClr val="3BA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userDrawn="1"/>
          </p:nvSpPr>
          <p:spPr>
            <a:xfrm flipH="1" flipV="1">
              <a:off x="5709007" y="-10277"/>
              <a:ext cx="3434993" cy="859536"/>
            </a:xfrm>
            <a:prstGeom prst="rtTriangle">
              <a:avLst/>
            </a:prstGeom>
            <a:solidFill>
              <a:srgbClr val="0078D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flipV="1">
              <a:off x="7352532" y="-12671"/>
              <a:ext cx="1791427" cy="414002"/>
            </a:xfrm>
            <a:custGeom>
              <a:avLst/>
              <a:gdLst>
                <a:gd name="connsiteX0" fmla="*/ 0 w 1219160"/>
                <a:gd name="connsiteY0" fmla="*/ 381000 h 381000"/>
                <a:gd name="connsiteX1" fmla="*/ 609580 w 1219160"/>
                <a:gd name="connsiteY1" fmla="*/ 0 h 381000"/>
                <a:gd name="connsiteX2" fmla="*/ 1219160 w 1219160"/>
                <a:gd name="connsiteY2" fmla="*/ 381000 h 381000"/>
                <a:gd name="connsiteX3" fmla="*/ 0 w 1219160"/>
                <a:gd name="connsiteY3" fmla="*/ 381000 h 381000"/>
                <a:gd name="connsiteX0" fmla="*/ 191805 w 1410965"/>
                <a:gd name="connsiteY0" fmla="*/ 514564 h 514564"/>
                <a:gd name="connsiteX1" fmla="*/ 0 w 1410965"/>
                <a:gd name="connsiteY1" fmla="*/ 0 h 514564"/>
                <a:gd name="connsiteX2" fmla="*/ 1410965 w 1410965"/>
                <a:gd name="connsiteY2" fmla="*/ 514564 h 514564"/>
                <a:gd name="connsiteX3" fmla="*/ 191805 w 1410965"/>
                <a:gd name="connsiteY3" fmla="*/ 514564 h 514564"/>
                <a:gd name="connsiteX0" fmla="*/ 0 w 1491876"/>
                <a:gd name="connsiteY0" fmla="*/ 530606 h 530606"/>
                <a:gd name="connsiteX1" fmla="*/ 80911 w 1491876"/>
                <a:gd name="connsiteY1" fmla="*/ 0 h 530606"/>
                <a:gd name="connsiteX2" fmla="*/ 1491876 w 1491876"/>
                <a:gd name="connsiteY2" fmla="*/ 514564 h 530606"/>
                <a:gd name="connsiteX3" fmla="*/ 0 w 1491876"/>
                <a:gd name="connsiteY3" fmla="*/ 530606 h 530606"/>
                <a:gd name="connsiteX0" fmla="*/ 304100 w 1795976"/>
                <a:gd name="connsiteY0" fmla="*/ 450396 h 450396"/>
                <a:gd name="connsiteX1" fmla="*/ 0 w 1795976"/>
                <a:gd name="connsiteY1" fmla="*/ 0 h 450396"/>
                <a:gd name="connsiteX2" fmla="*/ 1795976 w 1795976"/>
                <a:gd name="connsiteY2" fmla="*/ 434354 h 450396"/>
                <a:gd name="connsiteX3" fmla="*/ 304100 w 1795976"/>
                <a:gd name="connsiteY3" fmla="*/ 450396 h 450396"/>
                <a:gd name="connsiteX0" fmla="*/ 299551 w 1791427"/>
                <a:gd name="connsiteY0" fmla="*/ 423101 h 423101"/>
                <a:gd name="connsiteX1" fmla="*/ 0 w 1791427"/>
                <a:gd name="connsiteY1" fmla="*/ 0 h 423101"/>
                <a:gd name="connsiteX2" fmla="*/ 1791427 w 1791427"/>
                <a:gd name="connsiteY2" fmla="*/ 407059 h 423101"/>
                <a:gd name="connsiteX3" fmla="*/ 299551 w 1791427"/>
                <a:gd name="connsiteY3" fmla="*/ 423101 h 423101"/>
                <a:gd name="connsiteX0" fmla="*/ 299551 w 1791427"/>
                <a:gd name="connsiteY0" fmla="*/ 427650 h 427650"/>
                <a:gd name="connsiteX1" fmla="*/ 0 w 1791427"/>
                <a:gd name="connsiteY1" fmla="*/ 0 h 427650"/>
                <a:gd name="connsiteX2" fmla="*/ 1791427 w 1791427"/>
                <a:gd name="connsiteY2" fmla="*/ 411608 h 427650"/>
                <a:gd name="connsiteX3" fmla="*/ 299551 w 1791427"/>
                <a:gd name="connsiteY3" fmla="*/ 427650 h 427650"/>
                <a:gd name="connsiteX0" fmla="*/ 295002 w 1791427"/>
                <a:gd name="connsiteY0" fmla="*/ 414002 h 414002"/>
                <a:gd name="connsiteX1" fmla="*/ 0 w 1791427"/>
                <a:gd name="connsiteY1" fmla="*/ 0 h 414002"/>
                <a:gd name="connsiteX2" fmla="*/ 1791427 w 1791427"/>
                <a:gd name="connsiteY2" fmla="*/ 411608 h 414002"/>
                <a:gd name="connsiteX3" fmla="*/ 295002 w 1791427"/>
                <a:gd name="connsiteY3" fmla="*/ 414002 h 414002"/>
              </a:gdLst>
              <a:ahLst/>
              <a:cxnLst>
                <a:cxn ang="0">
                  <a:pos x="connsiteX0" y="connsiteY0"/>
                </a:cxn>
                <a:cxn ang="0">
                  <a:pos x="connsiteX1" y="connsiteY1"/>
                </a:cxn>
                <a:cxn ang="0">
                  <a:pos x="connsiteX2" y="connsiteY2"/>
                </a:cxn>
                <a:cxn ang="0">
                  <a:pos x="connsiteX3" y="connsiteY3"/>
                </a:cxn>
              </a:cxnLst>
              <a:rect l="l" t="t" r="r" b="b"/>
              <a:pathLst>
                <a:path w="1791427" h="414002">
                  <a:moveTo>
                    <a:pt x="295002" y="414002"/>
                  </a:moveTo>
                  <a:lnTo>
                    <a:pt x="0" y="0"/>
                  </a:lnTo>
                  <a:lnTo>
                    <a:pt x="1791427" y="411608"/>
                  </a:lnTo>
                  <a:lnTo>
                    <a:pt x="295002" y="414002"/>
                  </a:lnTo>
                  <a:close/>
                </a:path>
              </a:pathLst>
            </a:cu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flipV="1">
              <a:off x="8438476" y="-24699"/>
              <a:ext cx="717046" cy="1243898"/>
            </a:xfrm>
            <a:custGeom>
              <a:avLst/>
              <a:gdLst>
                <a:gd name="connsiteX0" fmla="*/ 0 w 694353"/>
                <a:gd name="connsiteY0" fmla="*/ 1024128 h 1024128"/>
                <a:gd name="connsiteX1" fmla="*/ 347177 w 694353"/>
                <a:gd name="connsiteY1" fmla="*/ 0 h 1024128"/>
                <a:gd name="connsiteX2" fmla="*/ 694353 w 694353"/>
                <a:gd name="connsiteY2" fmla="*/ 1024128 h 1024128"/>
                <a:gd name="connsiteX3" fmla="*/ 0 w 694353"/>
                <a:gd name="connsiteY3" fmla="*/ 1024128 h 1024128"/>
                <a:gd name="connsiteX0" fmla="*/ 22693 w 717046"/>
                <a:gd name="connsiteY0" fmla="*/ 1116596 h 1116596"/>
                <a:gd name="connsiteX1" fmla="*/ 0 w 717046"/>
                <a:gd name="connsiteY1" fmla="*/ 0 h 1116596"/>
                <a:gd name="connsiteX2" fmla="*/ 717046 w 717046"/>
                <a:gd name="connsiteY2" fmla="*/ 1116596 h 1116596"/>
                <a:gd name="connsiteX3" fmla="*/ 22693 w 717046"/>
                <a:gd name="connsiteY3" fmla="*/ 1116596 h 1116596"/>
              </a:gdLst>
              <a:ahLst/>
              <a:cxnLst>
                <a:cxn ang="0">
                  <a:pos x="connsiteX0" y="connsiteY0"/>
                </a:cxn>
                <a:cxn ang="0">
                  <a:pos x="connsiteX1" y="connsiteY1"/>
                </a:cxn>
                <a:cxn ang="0">
                  <a:pos x="connsiteX2" y="connsiteY2"/>
                </a:cxn>
                <a:cxn ang="0">
                  <a:pos x="connsiteX3" y="connsiteY3"/>
                </a:cxn>
              </a:cxnLst>
              <a:rect l="l" t="t" r="r" b="b"/>
              <a:pathLst>
                <a:path w="717046" h="1116596">
                  <a:moveTo>
                    <a:pt x="22693" y="1116596"/>
                  </a:moveTo>
                  <a:lnTo>
                    <a:pt x="0" y="0"/>
                  </a:lnTo>
                  <a:lnTo>
                    <a:pt x="717046" y="1116596"/>
                  </a:lnTo>
                  <a:lnTo>
                    <a:pt x="22693" y="1116596"/>
                  </a:lnTo>
                  <a:close/>
                </a:path>
              </a:pathLst>
            </a:custGeom>
            <a:solidFill>
              <a:srgbClr val="53B5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userDrawn="1"/>
        </p:nvGrpSpPr>
        <p:grpSpPr>
          <a:xfrm>
            <a:off x="3124200" y="-5488"/>
            <a:ext cx="6019800" cy="1221595"/>
            <a:chOff x="-2" y="-5488"/>
            <a:chExt cx="9144002" cy="1221595"/>
          </a:xfrm>
        </p:grpSpPr>
        <p:sp>
          <p:nvSpPr>
            <p:cNvPr id="52" name="Isosceles Triangle 51"/>
            <p:cNvSpPr/>
            <p:nvPr userDrawn="1"/>
          </p:nvSpPr>
          <p:spPr>
            <a:xfrm rot="16200000" flipH="1">
              <a:off x="3962398" y="-3965493"/>
              <a:ext cx="1219200" cy="9143999"/>
            </a:xfrm>
            <a:prstGeom prst="triangle">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17"/>
            <p:cNvSpPr/>
            <p:nvPr userDrawn="1"/>
          </p:nvSpPr>
          <p:spPr>
            <a:xfrm flipH="1" flipV="1">
              <a:off x="4715838" y="-185"/>
              <a:ext cx="4428162" cy="948105"/>
            </a:xfrm>
            <a:custGeom>
              <a:avLst/>
              <a:gdLst>
                <a:gd name="connsiteX0" fmla="*/ 0 w 3352801"/>
                <a:gd name="connsiteY0" fmla="*/ 755833 h 755833"/>
                <a:gd name="connsiteX1" fmla="*/ 2148240 w 3352801"/>
                <a:gd name="connsiteY1" fmla="*/ 0 h 755833"/>
                <a:gd name="connsiteX2" fmla="*/ 3352801 w 3352801"/>
                <a:gd name="connsiteY2" fmla="*/ 755833 h 755833"/>
                <a:gd name="connsiteX3" fmla="*/ 0 w 3352801"/>
                <a:gd name="connsiteY3" fmla="*/ 755833 h 755833"/>
                <a:gd name="connsiteX0" fmla="*/ 0 w 3352801"/>
                <a:gd name="connsiteY0" fmla="*/ 1022533 h 1022533"/>
                <a:gd name="connsiteX1" fmla="*/ 1519590 w 3352801"/>
                <a:gd name="connsiteY1" fmla="*/ 0 h 1022533"/>
                <a:gd name="connsiteX2" fmla="*/ 3352801 w 3352801"/>
                <a:gd name="connsiteY2" fmla="*/ 1022533 h 1022533"/>
                <a:gd name="connsiteX3" fmla="*/ 0 w 3352801"/>
                <a:gd name="connsiteY3" fmla="*/ 1022533 h 1022533"/>
                <a:gd name="connsiteX0" fmla="*/ 0 w 3352801"/>
                <a:gd name="connsiteY0" fmla="*/ 948105 h 948105"/>
                <a:gd name="connsiteX1" fmla="*/ 1422984 w 3352801"/>
                <a:gd name="connsiteY1" fmla="*/ 0 h 948105"/>
                <a:gd name="connsiteX2" fmla="*/ 3352801 w 3352801"/>
                <a:gd name="connsiteY2" fmla="*/ 948105 h 948105"/>
                <a:gd name="connsiteX3" fmla="*/ 0 w 3352801"/>
                <a:gd name="connsiteY3" fmla="*/ 948105 h 948105"/>
              </a:gdLst>
              <a:ahLst/>
              <a:cxnLst>
                <a:cxn ang="0">
                  <a:pos x="connsiteX0" y="connsiteY0"/>
                </a:cxn>
                <a:cxn ang="0">
                  <a:pos x="connsiteX1" y="connsiteY1"/>
                </a:cxn>
                <a:cxn ang="0">
                  <a:pos x="connsiteX2" y="connsiteY2"/>
                </a:cxn>
                <a:cxn ang="0">
                  <a:pos x="connsiteX3" y="connsiteY3"/>
                </a:cxn>
              </a:cxnLst>
              <a:rect l="l" t="t" r="r" b="b"/>
              <a:pathLst>
                <a:path w="3352801" h="948105">
                  <a:moveTo>
                    <a:pt x="0" y="948105"/>
                  </a:moveTo>
                  <a:lnTo>
                    <a:pt x="1422984" y="0"/>
                  </a:lnTo>
                  <a:lnTo>
                    <a:pt x="3352801" y="948105"/>
                  </a:lnTo>
                  <a:lnTo>
                    <a:pt x="0" y="948105"/>
                  </a:lnTo>
                  <a:close/>
                </a:path>
              </a:pathLst>
            </a:custGeom>
            <a:solidFill>
              <a:srgbClr val="0594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33"/>
            <p:cNvSpPr/>
            <p:nvPr userDrawn="1"/>
          </p:nvSpPr>
          <p:spPr>
            <a:xfrm rot="16200000" flipH="1">
              <a:off x="7716798" y="-473134"/>
              <a:ext cx="959554" cy="1894845"/>
            </a:xfrm>
            <a:custGeom>
              <a:avLst/>
              <a:gdLst>
                <a:gd name="connsiteX0" fmla="*/ 0 w 615088"/>
                <a:gd name="connsiteY0" fmla="*/ 384094 h 384094"/>
                <a:gd name="connsiteX1" fmla="*/ 307544 w 615088"/>
                <a:gd name="connsiteY1" fmla="*/ 0 h 384094"/>
                <a:gd name="connsiteX2" fmla="*/ 615088 w 615088"/>
                <a:gd name="connsiteY2" fmla="*/ 384094 h 384094"/>
                <a:gd name="connsiteX3" fmla="*/ 0 w 615088"/>
                <a:gd name="connsiteY3" fmla="*/ 384094 h 384094"/>
                <a:gd name="connsiteX0" fmla="*/ 0 w 975454"/>
                <a:gd name="connsiteY0" fmla="*/ 1886891 h 1886891"/>
                <a:gd name="connsiteX1" fmla="*/ 975454 w 975454"/>
                <a:gd name="connsiteY1" fmla="*/ 0 h 1886891"/>
                <a:gd name="connsiteX2" fmla="*/ 615088 w 975454"/>
                <a:gd name="connsiteY2" fmla="*/ 1886891 h 1886891"/>
                <a:gd name="connsiteX3" fmla="*/ 0 w 975454"/>
                <a:gd name="connsiteY3" fmla="*/ 1886891 h 1886891"/>
                <a:gd name="connsiteX0" fmla="*/ 0 w 959554"/>
                <a:gd name="connsiteY0" fmla="*/ 1894845 h 1894845"/>
                <a:gd name="connsiteX1" fmla="*/ 959554 w 959554"/>
                <a:gd name="connsiteY1" fmla="*/ 0 h 1894845"/>
                <a:gd name="connsiteX2" fmla="*/ 615088 w 959554"/>
                <a:gd name="connsiteY2" fmla="*/ 1894845 h 1894845"/>
                <a:gd name="connsiteX3" fmla="*/ 0 w 959554"/>
                <a:gd name="connsiteY3" fmla="*/ 1894845 h 1894845"/>
              </a:gdLst>
              <a:ahLst/>
              <a:cxnLst>
                <a:cxn ang="0">
                  <a:pos x="connsiteX0" y="connsiteY0"/>
                </a:cxn>
                <a:cxn ang="0">
                  <a:pos x="connsiteX1" y="connsiteY1"/>
                </a:cxn>
                <a:cxn ang="0">
                  <a:pos x="connsiteX2" y="connsiteY2"/>
                </a:cxn>
                <a:cxn ang="0">
                  <a:pos x="connsiteX3" y="connsiteY3"/>
                </a:cxn>
              </a:cxnLst>
              <a:rect l="l" t="t" r="r" b="b"/>
              <a:pathLst>
                <a:path w="959554" h="1894845">
                  <a:moveTo>
                    <a:pt x="0" y="1894845"/>
                  </a:moveTo>
                  <a:lnTo>
                    <a:pt x="959554" y="0"/>
                  </a:lnTo>
                  <a:lnTo>
                    <a:pt x="615088" y="1894845"/>
                  </a:lnTo>
                  <a:lnTo>
                    <a:pt x="0" y="1894845"/>
                  </a:lnTo>
                  <a:close/>
                </a:path>
              </a:pathLst>
            </a:custGeom>
            <a:solidFill>
              <a:srgbClr val="3BAB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Isosceles Triangle 40"/>
          <p:cNvSpPr/>
          <p:nvPr userDrawn="1"/>
        </p:nvSpPr>
        <p:spPr>
          <a:xfrm rot="5400000" flipV="1">
            <a:off x="3324255" y="-2407120"/>
            <a:ext cx="538120" cy="5325681"/>
          </a:xfrm>
          <a:custGeom>
            <a:avLst/>
            <a:gdLst>
              <a:gd name="connsiteX0" fmla="*/ 0 w 527487"/>
              <a:gd name="connsiteY0" fmla="*/ 4921644 h 4921644"/>
              <a:gd name="connsiteX1" fmla="*/ 0 w 527487"/>
              <a:gd name="connsiteY1" fmla="*/ 0 h 4921644"/>
              <a:gd name="connsiteX2" fmla="*/ 527487 w 527487"/>
              <a:gd name="connsiteY2" fmla="*/ 4921644 h 4921644"/>
              <a:gd name="connsiteX3" fmla="*/ 0 w 527487"/>
              <a:gd name="connsiteY3" fmla="*/ 4921644 h 4921644"/>
              <a:gd name="connsiteX0" fmla="*/ 0 w 378632"/>
              <a:gd name="connsiteY0" fmla="*/ 4921644 h 4921644"/>
              <a:gd name="connsiteX1" fmla="*/ 0 w 378632"/>
              <a:gd name="connsiteY1" fmla="*/ 0 h 4921644"/>
              <a:gd name="connsiteX2" fmla="*/ 378632 w 378632"/>
              <a:gd name="connsiteY2" fmla="*/ 4219899 h 4921644"/>
              <a:gd name="connsiteX3" fmla="*/ 0 w 378632"/>
              <a:gd name="connsiteY3" fmla="*/ 4921644 h 4921644"/>
              <a:gd name="connsiteX0" fmla="*/ 0 w 527488"/>
              <a:gd name="connsiteY0" fmla="*/ 4921644 h 4921644"/>
              <a:gd name="connsiteX1" fmla="*/ 0 w 527488"/>
              <a:gd name="connsiteY1" fmla="*/ 0 h 4921644"/>
              <a:gd name="connsiteX2" fmla="*/ 527488 w 527488"/>
              <a:gd name="connsiteY2" fmla="*/ 3773332 h 4921644"/>
              <a:gd name="connsiteX3" fmla="*/ 0 w 527488"/>
              <a:gd name="connsiteY3" fmla="*/ 4921644 h 4921644"/>
              <a:gd name="connsiteX0" fmla="*/ 0 w 538120"/>
              <a:gd name="connsiteY0" fmla="*/ 4921644 h 4921644"/>
              <a:gd name="connsiteX1" fmla="*/ 0 w 538120"/>
              <a:gd name="connsiteY1" fmla="*/ 0 h 4921644"/>
              <a:gd name="connsiteX2" fmla="*/ 538120 w 538120"/>
              <a:gd name="connsiteY2" fmla="*/ 3783964 h 4921644"/>
              <a:gd name="connsiteX3" fmla="*/ 0 w 538120"/>
              <a:gd name="connsiteY3" fmla="*/ 4921644 h 4921644"/>
              <a:gd name="connsiteX0" fmla="*/ 0 w 538120"/>
              <a:gd name="connsiteY0" fmla="*/ 5995532 h 5995532"/>
              <a:gd name="connsiteX1" fmla="*/ 0 w 538120"/>
              <a:gd name="connsiteY1" fmla="*/ 0 h 5995532"/>
              <a:gd name="connsiteX2" fmla="*/ 538120 w 538120"/>
              <a:gd name="connsiteY2" fmla="*/ 4857852 h 5995532"/>
              <a:gd name="connsiteX3" fmla="*/ 0 w 538120"/>
              <a:gd name="connsiteY3" fmla="*/ 5995532 h 5995532"/>
              <a:gd name="connsiteX0" fmla="*/ 10632 w 538120"/>
              <a:gd name="connsiteY0" fmla="*/ 5304416 h 5304416"/>
              <a:gd name="connsiteX1" fmla="*/ 0 w 538120"/>
              <a:gd name="connsiteY1" fmla="*/ 0 h 5304416"/>
              <a:gd name="connsiteX2" fmla="*/ 538120 w 538120"/>
              <a:gd name="connsiteY2" fmla="*/ 4857852 h 5304416"/>
              <a:gd name="connsiteX3" fmla="*/ 10632 w 538120"/>
              <a:gd name="connsiteY3" fmla="*/ 5304416 h 5304416"/>
              <a:gd name="connsiteX0" fmla="*/ 10632 w 538120"/>
              <a:gd name="connsiteY0" fmla="*/ 4028509 h 4857852"/>
              <a:gd name="connsiteX1" fmla="*/ 0 w 538120"/>
              <a:gd name="connsiteY1" fmla="*/ 0 h 4857852"/>
              <a:gd name="connsiteX2" fmla="*/ 538120 w 538120"/>
              <a:gd name="connsiteY2" fmla="*/ 4857852 h 4857852"/>
              <a:gd name="connsiteX3" fmla="*/ 10632 w 538120"/>
              <a:gd name="connsiteY3" fmla="*/ 4028509 h 4857852"/>
              <a:gd name="connsiteX0" fmla="*/ 21265 w 538120"/>
              <a:gd name="connsiteY0" fmla="*/ 5325681 h 5325681"/>
              <a:gd name="connsiteX1" fmla="*/ 0 w 538120"/>
              <a:gd name="connsiteY1" fmla="*/ 0 h 5325681"/>
              <a:gd name="connsiteX2" fmla="*/ 538120 w 538120"/>
              <a:gd name="connsiteY2" fmla="*/ 4857852 h 5325681"/>
              <a:gd name="connsiteX3" fmla="*/ 21265 w 538120"/>
              <a:gd name="connsiteY3" fmla="*/ 5325681 h 5325681"/>
            </a:gdLst>
            <a:ahLst/>
            <a:cxnLst>
              <a:cxn ang="0">
                <a:pos x="connsiteX0" y="connsiteY0"/>
              </a:cxn>
              <a:cxn ang="0">
                <a:pos x="connsiteX1" y="connsiteY1"/>
              </a:cxn>
              <a:cxn ang="0">
                <a:pos x="connsiteX2" y="connsiteY2"/>
              </a:cxn>
              <a:cxn ang="0">
                <a:pos x="connsiteX3" y="connsiteY3"/>
              </a:cxn>
            </a:cxnLst>
            <a:rect l="l" t="t" r="r" b="b"/>
            <a:pathLst>
              <a:path w="538120" h="5325681">
                <a:moveTo>
                  <a:pt x="21265" y="5325681"/>
                </a:moveTo>
                <a:cubicBezTo>
                  <a:pt x="14177" y="3550454"/>
                  <a:pt x="7088" y="1775227"/>
                  <a:pt x="0" y="0"/>
                </a:cubicBezTo>
                <a:lnTo>
                  <a:pt x="538120" y="4857852"/>
                </a:lnTo>
                <a:lnTo>
                  <a:pt x="21265" y="5325681"/>
                </a:lnTo>
                <a:close/>
              </a:path>
            </a:pathLst>
          </a:cu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userDrawn="1"/>
        </p:nvGrpSpPr>
        <p:grpSpPr>
          <a:xfrm>
            <a:off x="8204565" y="95838"/>
            <a:ext cx="825481" cy="825481"/>
            <a:chOff x="4109521" y="967040"/>
            <a:chExt cx="825481" cy="825481"/>
          </a:xfrm>
        </p:grpSpPr>
        <p:sp>
          <p:nvSpPr>
            <p:cNvPr id="57" name="Oval 56"/>
            <p:cNvSpPr/>
            <p:nvPr userDrawn="1"/>
          </p:nvSpPr>
          <p:spPr>
            <a:xfrm>
              <a:off x="4109521" y="967040"/>
              <a:ext cx="825481" cy="82548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userDrawn="1"/>
          </p:nvPicPr>
          <p:blipFill rotWithShape="1">
            <a:blip r:embed="rId2"/>
            <a:srcRect l="36318" t="32795" r="30426" b="39400"/>
            <a:stretch/>
          </p:blipFill>
          <p:spPr>
            <a:xfrm rot="21108129">
              <a:off x="4127159" y="984057"/>
              <a:ext cx="790204" cy="790205"/>
            </a:xfrm>
            <a:custGeom>
              <a:avLst/>
              <a:gdLst>
                <a:gd name="connsiteX0" fmla="*/ 387639 w 1867140"/>
                <a:gd name="connsiteY0" fmla="*/ 1426859 h 1867141"/>
                <a:gd name="connsiteX1" fmla="*/ 411871 w 1867140"/>
                <a:gd name="connsiteY1" fmla="*/ 1430350 h 1867141"/>
                <a:gd name="connsiteX2" fmla="*/ 428900 w 1867140"/>
                <a:gd name="connsiteY2" fmla="*/ 1434018 h 1867141"/>
                <a:gd name="connsiteX3" fmla="*/ 443976 w 1867140"/>
                <a:gd name="connsiteY3" fmla="*/ 1442043 h 1867141"/>
                <a:gd name="connsiteX4" fmla="*/ 454716 w 1867140"/>
                <a:gd name="connsiteY4" fmla="*/ 1457944 h 1867141"/>
                <a:gd name="connsiteX5" fmla="*/ 456417 w 1867140"/>
                <a:gd name="connsiteY5" fmla="*/ 1482925 h 1867141"/>
                <a:gd name="connsiteX6" fmla="*/ 450505 w 1867140"/>
                <a:gd name="connsiteY6" fmla="*/ 1502501 h 1867141"/>
                <a:gd name="connsiteX7" fmla="*/ 439358 w 1867140"/>
                <a:gd name="connsiteY7" fmla="*/ 1517018 h 1867141"/>
                <a:gd name="connsiteX8" fmla="*/ 422841 w 1867140"/>
                <a:gd name="connsiteY8" fmla="*/ 1525129 h 1867141"/>
                <a:gd name="connsiteX9" fmla="*/ 399486 w 1867140"/>
                <a:gd name="connsiteY9" fmla="*/ 1525519 h 1867141"/>
                <a:gd name="connsiteX10" fmla="*/ 373955 w 1867140"/>
                <a:gd name="connsiteY10" fmla="*/ 1521841 h 1867141"/>
                <a:gd name="connsiteX11" fmla="*/ 806469 w 1867140"/>
                <a:gd name="connsiteY11" fmla="*/ 1442365 h 1867141"/>
                <a:gd name="connsiteX12" fmla="*/ 793853 w 1867140"/>
                <a:gd name="connsiteY12" fmla="*/ 1444855 h 1867141"/>
                <a:gd name="connsiteX13" fmla="*/ 787006 w 1867140"/>
                <a:gd name="connsiteY13" fmla="*/ 1457892 h 1867141"/>
                <a:gd name="connsiteX14" fmla="*/ 751847 w 1867140"/>
                <a:gd name="connsiteY14" fmla="*/ 1701943 h 1867141"/>
                <a:gd name="connsiteX15" fmla="*/ 754735 w 1867140"/>
                <a:gd name="connsiteY15" fmla="*/ 1716384 h 1867141"/>
                <a:gd name="connsiteX16" fmla="*/ 766135 w 1867140"/>
                <a:gd name="connsiteY16" fmla="*/ 1722332 h 1867141"/>
                <a:gd name="connsiteX17" fmla="*/ 906768 w 1867140"/>
                <a:gd name="connsiteY17" fmla="*/ 1742592 h 1867141"/>
                <a:gd name="connsiteX18" fmla="*/ 910509 w 1867140"/>
                <a:gd name="connsiteY18" fmla="*/ 1741917 h 1867141"/>
                <a:gd name="connsiteX19" fmla="*/ 913759 w 1867140"/>
                <a:gd name="connsiteY19" fmla="*/ 1738520 h 1867141"/>
                <a:gd name="connsiteX20" fmla="*/ 916364 w 1867140"/>
                <a:gd name="connsiteY20" fmla="*/ 1731939 h 1867141"/>
                <a:gd name="connsiteX21" fmla="*/ 918416 w 1867140"/>
                <a:gd name="connsiteY21" fmla="*/ 1721523 h 1867141"/>
                <a:gd name="connsiteX22" fmla="*/ 919387 w 1867140"/>
                <a:gd name="connsiteY22" fmla="*/ 1710952 h 1867141"/>
                <a:gd name="connsiteX23" fmla="*/ 918746 w 1867140"/>
                <a:gd name="connsiteY23" fmla="*/ 1703903 h 1867141"/>
                <a:gd name="connsiteX24" fmla="*/ 916587 w 1867140"/>
                <a:gd name="connsiteY24" fmla="*/ 1699727 h 1867141"/>
                <a:gd name="connsiteX25" fmla="*/ 913189 w 1867140"/>
                <a:gd name="connsiteY25" fmla="*/ 1698022 h 1867141"/>
                <a:gd name="connsiteX26" fmla="*/ 812366 w 1867140"/>
                <a:gd name="connsiteY26" fmla="*/ 1683497 h 1867141"/>
                <a:gd name="connsiteX27" fmla="*/ 823743 w 1867140"/>
                <a:gd name="connsiteY27" fmla="*/ 1604528 h 1867141"/>
                <a:gd name="connsiteX28" fmla="*/ 908339 w 1867140"/>
                <a:gd name="connsiteY28" fmla="*/ 1616715 h 1867141"/>
                <a:gd name="connsiteX29" fmla="*/ 912064 w 1867140"/>
                <a:gd name="connsiteY29" fmla="*/ 1616147 h 1867141"/>
                <a:gd name="connsiteX30" fmla="*/ 915283 w 1867140"/>
                <a:gd name="connsiteY30" fmla="*/ 1612967 h 1867141"/>
                <a:gd name="connsiteX31" fmla="*/ 917856 w 1867140"/>
                <a:gd name="connsiteY31" fmla="*/ 1606602 h 1867141"/>
                <a:gd name="connsiteX32" fmla="*/ 919894 w 1867140"/>
                <a:gd name="connsiteY32" fmla="*/ 1596294 h 1867141"/>
                <a:gd name="connsiteX33" fmla="*/ 920833 w 1867140"/>
                <a:gd name="connsiteY33" fmla="*/ 1585939 h 1867141"/>
                <a:gd name="connsiteX34" fmla="*/ 920177 w 1867140"/>
                <a:gd name="connsiteY34" fmla="*/ 1578998 h 1867141"/>
                <a:gd name="connsiteX35" fmla="*/ 918002 w 1867140"/>
                <a:gd name="connsiteY35" fmla="*/ 1574931 h 1867141"/>
                <a:gd name="connsiteX36" fmla="*/ 914604 w 1867140"/>
                <a:gd name="connsiteY36" fmla="*/ 1573227 h 1867141"/>
                <a:gd name="connsiteX37" fmla="*/ 830008 w 1867140"/>
                <a:gd name="connsiteY37" fmla="*/ 1561040 h 1867141"/>
                <a:gd name="connsiteX38" fmla="*/ 839858 w 1867140"/>
                <a:gd name="connsiteY38" fmla="*/ 1492670 h 1867141"/>
                <a:gd name="connsiteX39" fmla="*/ 939815 w 1867140"/>
                <a:gd name="connsiteY39" fmla="*/ 1507071 h 1867141"/>
                <a:gd name="connsiteX40" fmla="*/ 943447 w 1867140"/>
                <a:gd name="connsiteY40" fmla="*/ 1506380 h 1867141"/>
                <a:gd name="connsiteX41" fmla="*/ 946589 w 1867140"/>
                <a:gd name="connsiteY41" fmla="*/ 1502967 h 1867141"/>
                <a:gd name="connsiteX42" fmla="*/ 949194 w 1867140"/>
                <a:gd name="connsiteY42" fmla="*/ 1496386 h 1867141"/>
                <a:gd name="connsiteX43" fmla="*/ 951215 w 1867140"/>
                <a:gd name="connsiteY43" fmla="*/ 1486187 h 1867141"/>
                <a:gd name="connsiteX44" fmla="*/ 952218 w 1867140"/>
                <a:gd name="connsiteY44" fmla="*/ 1475398 h 1867141"/>
                <a:gd name="connsiteX45" fmla="*/ 951592 w 1867140"/>
                <a:gd name="connsiteY45" fmla="*/ 1468241 h 1867141"/>
                <a:gd name="connsiteX46" fmla="*/ 949541 w 1867140"/>
                <a:gd name="connsiteY46" fmla="*/ 1464081 h 1867141"/>
                <a:gd name="connsiteX47" fmla="*/ 946236 w 1867140"/>
                <a:gd name="connsiteY47" fmla="*/ 1462501 h 1867141"/>
                <a:gd name="connsiteX48" fmla="*/ 589632 w 1867140"/>
                <a:gd name="connsiteY48" fmla="*/ 1411127 h 1867141"/>
                <a:gd name="connsiteX49" fmla="*/ 577016 w 1867140"/>
                <a:gd name="connsiteY49" fmla="*/ 1413617 h 1867141"/>
                <a:gd name="connsiteX50" fmla="*/ 570169 w 1867140"/>
                <a:gd name="connsiteY50" fmla="*/ 1426653 h 1867141"/>
                <a:gd name="connsiteX51" fmla="*/ 535010 w 1867140"/>
                <a:gd name="connsiteY51" fmla="*/ 1670705 h 1867141"/>
                <a:gd name="connsiteX52" fmla="*/ 537899 w 1867140"/>
                <a:gd name="connsiteY52" fmla="*/ 1685145 h 1867141"/>
                <a:gd name="connsiteX53" fmla="*/ 549299 w 1867140"/>
                <a:gd name="connsiteY53" fmla="*/ 1691094 h 1867141"/>
                <a:gd name="connsiteX54" fmla="*/ 689931 w 1867140"/>
                <a:gd name="connsiteY54" fmla="*/ 1711354 h 1867141"/>
                <a:gd name="connsiteX55" fmla="*/ 693673 w 1867140"/>
                <a:gd name="connsiteY55" fmla="*/ 1710678 h 1867141"/>
                <a:gd name="connsiteX56" fmla="*/ 696922 w 1867140"/>
                <a:gd name="connsiteY56" fmla="*/ 1707282 h 1867141"/>
                <a:gd name="connsiteX57" fmla="*/ 699527 w 1867140"/>
                <a:gd name="connsiteY57" fmla="*/ 1700700 h 1867141"/>
                <a:gd name="connsiteX58" fmla="*/ 701580 w 1867140"/>
                <a:gd name="connsiteY58" fmla="*/ 1690284 h 1867141"/>
                <a:gd name="connsiteX59" fmla="*/ 702551 w 1867140"/>
                <a:gd name="connsiteY59" fmla="*/ 1679714 h 1867141"/>
                <a:gd name="connsiteX60" fmla="*/ 701909 w 1867140"/>
                <a:gd name="connsiteY60" fmla="*/ 1672664 h 1867141"/>
                <a:gd name="connsiteX61" fmla="*/ 699751 w 1867140"/>
                <a:gd name="connsiteY61" fmla="*/ 1668489 h 1867141"/>
                <a:gd name="connsiteX62" fmla="*/ 696352 w 1867140"/>
                <a:gd name="connsiteY62" fmla="*/ 1666784 h 1867141"/>
                <a:gd name="connsiteX63" fmla="*/ 595530 w 1867140"/>
                <a:gd name="connsiteY63" fmla="*/ 1652259 h 1867141"/>
                <a:gd name="connsiteX64" fmla="*/ 606907 w 1867140"/>
                <a:gd name="connsiteY64" fmla="*/ 1573289 h 1867141"/>
                <a:gd name="connsiteX65" fmla="*/ 691502 w 1867140"/>
                <a:gd name="connsiteY65" fmla="*/ 1585477 h 1867141"/>
                <a:gd name="connsiteX66" fmla="*/ 695227 w 1867140"/>
                <a:gd name="connsiteY66" fmla="*/ 1584909 h 1867141"/>
                <a:gd name="connsiteX67" fmla="*/ 698447 w 1867140"/>
                <a:gd name="connsiteY67" fmla="*/ 1581728 h 1867141"/>
                <a:gd name="connsiteX68" fmla="*/ 701020 w 1867140"/>
                <a:gd name="connsiteY68" fmla="*/ 1575363 h 1867141"/>
                <a:gd name="connsiteX69" fmla="*/ 703057 w 1867140"/>
                <a:gd name="connsiteY69" fmla="*/ 1565055 h 1867141"/>
                <a:gd name="connsiteX70" fmla="*/ 703996 w 1867140"/>
                <a:gd name="connsiteY70" fmla="*/ 1554701 h 1867141"/>
                <a:gd name="connsiteX71" fmla="*/ 703340 w 1867140"/>
                <a:gd name="connsiteY71" fmla="*/ 1547760 h 1867141"/>
                <a:gd name="connsiteX72" fmla="*/ 701165 w 1867140"/>
                <a:gd name="connsiteY72" fmla="*/ 1543692 h 1867141"/>
                <a:gd name="connsiteX73" fmla="*/ 697767 w 1867140"/>
                <a:gd name="connsiteY73" fmla="*/ 1541988 h 1867141"/>
                <a:gd name="connsiteX74" fmla="*/ 613172 w 1867140"/>
                <a:gd name="connsiteY74" fmla="*/ 1529801 h 1867141"/>
                <a:gd name="connsiteX75" fmla="*/ 623021 w 1867140"/>
                <a:gd name="connsiteY75" fmla="*/ 1461432 h 1867141"/>
                <a:gd name="connsiteX76" fmla="*/ 722978 w 1867140"/>
                <a:gd name="connsiteY76" fmla="*/ 1475832 h 1867141"/>
                <a:gd name="connsiteX77" fmla="*/ 726611 w 1867140"/>
                <a:gd name="connsiteY77" fmla="*/ 1475141 h 1867141"/>
                <a:gd name="connsiteX78" fmla="*/ 729753 w 1867140"/>
                <a:gd name="connsiteY78" fmla="*/ 1471728 h 1867141"/>
                <a:gd name="connsiteX79" fmla="*/ 732358 w 1867140"/>
                <a:gd name="connsiteY79" fmla="*/ 1465148 h 1867141"/>
                <a:gd name="connsiteX80" fmla="*/ 734379 w 1867140"/>
                <a:gd name="connsiteY80" fmla="*/ 1454948 h 1867141"/>
                <a:gd name="connsiteX81" fmla="*/ 735381 w 1867140"/>
                <a:gd name="connsiteY81" fmla="*/ 1444160 h 1867141"/>
                <a:gd name="connsiteX82" fmla="*/ 734755 w 1867140"/>
                <a:gd name="connsiteY82" fmla="*/ 1437003 h 1867141"/>
                <a:gd name="connsiteX83" fmla="*/ 732705 w 1867140"/>
                <a:gd name="connsiteY83" fmla="*/ 1432843 h 1867141"/>
                <a:gd name="connsiteX84" fmla="*/ 729399 w 1867140"/>
                <a:gd name="connsiteY84" fmla="*/ 1431262 h 1867141"/>
                <a:gd name="connsiteX85" fmla="*/ 1088929 w 1867140"/>
                <a:gd name="connsiteY85" fmla="*/ 1477978 h 1867141"/>
                <a:gd name="connsiteX86" fmla="*/ 1051755 w 1867140"/>
                <a:gd name="connsiteY86" fmla="*/ 1477702 h 1867141"/>
                <a:gd name="connsiteX87" fmla="*/ 1019732 w 1867140"/>
                <a:gd name="connsiteY87" fmla="*/ 1488438 h 1867141"/>
                <a:gd name="connsiteX88" fmla="*/ 995964 w 1867140"/>
                <a:gd name="connsiteY88" fmla="*/ 1510853 h 1867141"/>
                <a:gd name="connsiteX89" fmla="*/ 983403 w 1867140"/>
                <a:gd name="connsiteY89" fmla="*/ 1545152 h 1867141"/>
                <a:gd name="connsiteX90" fmla="*/ 984264 w 1867140"/>
                <a:gd name="connsiteY90" fmla="*/ 1575974 h 1867141"/>
                <a:gd name="connsiteX91" fmla="*/ 994654 w 1867140"/>
                <a:gd name="connsiteY91" fmla="*/ 1599666 h 1867141"/>
                <a:gd name="connsiteX92" fmla="*/ 1011309 w 1867140"/>
                <a:gd name="connsiteY92" fmla="*/ 1618188 h 1867141"/>
                <a:gd name="connsiteX93" fmla="*/ 1031463 w 1867140"/>
                <a:gd name="connsiteY93" fmla="*/ 1633127 h 1867141"/>
                <a:gd name="connsiteX94" fmla="*/ 1051897 w 1867140"/>
                <a:gd name="connsiteY94" fmla="*/ 1646119 h 1867141"/>
                <a:gd name="connsiteX95" fmla="*/ 1069395 w 1867140"/>
                <a:gd name="connsiteY95" fmla="*/ 1658799 h 1867141"/>
                <a:gd name="connsiteX96" fmla="*/ 1081171 w 1867140"/>
                <a:gd name="connsiteY96" fmla="*/ 1672863 h 1867141"/>
                <a:gd name="connsiteX97" fmla="*/ 1084011 w 1867140"/>
                <a:gd name="connsiteY97" fmla="*/ 1689946 h 1867141"/>
                <a:gd name="connsiteX98" fmla="*/ 1078830 w 1867140"/>
                <a:gd name="connsiteY98" fmla="*/ 1704439 h 1867141"/>
                <a:gd name="connsiteX99" fmla="*/ 1068447 w 1867140"/>
                <a:gd name="connsiteY99" fmla="*/ 1714426 h 1867141"/>
                <a:gd name="connsiteX100" fmla="*/ 1053479 w 1867140"/>
                <a:gd name="connsiteY100" fmla="*/ 1719448 h 1867141"/>
                <a:gd name="connsiteX101" fmla="*/ 1034514 w 1867140"/>
                <a:gd name="connsiteY101" fmla="*/ 1719255 h 1867141"/>
                <a:gd name="connsiteX102" fmla="*/ 1007226 w 1867140"/>
                <a:gd name="connsiteY102" fmla="*/ 1711681 h 1867141"/>
                <a:gd name="connsiteX103" fmla="*/ 987702 w 1867140"/>
                <a:gd name="connsiteY103" fmla="*/ 1700807 h 1867141"/>
                <a:gd name="connsiteX104" fmla="*/ 974668 w 1867140"/>
                <a:gd name="connsiteY104" fmla="*/ 1690869 h 1867141"/>
                <a:gd name="connsiteX105" fmla="*/ 966636 w 1867140"/>
                <a:gd name="connsiteY105" fmla="*/ 1686067 h 1867141"/>
                <a:gd name="connsiteX106" fmla="*/ 962679 w 1867140"/>
                <a:gd name="connsiteY106" fmla="*/ 1686712 h 1867141"/>
                <a:gd name="connsiteX107" fmla="*/ 959505 w 1867140"/>
                <a:gd name="connsiteY107" fmla="*/ 1690340 h 1867141"/>
                <a:gd name="connsiteX108" fmla="*/ 957040 w 1867140"/>
                <a:gd name="connsiteY108" fmla="*/ 1697494 h 1867141"/>
                <a:gd name="connsiteX109" fmla="*/ 954986 w 1867140"/>
                <a:gd name="connsiteY109" fmla="*/ 1708682 h 1867141"/>
                <a:gd name="connsiteX110" fmla="*/ 953979 w 1867140"/>
                <a:gd name="connsiteY110" fmla="*/ 1724107 h 1867141"/>
                <a:gd name="connsiteX111" fmla="*/ 956813 w 1867140"/>
                <a:gd name="connsiteY111" fmla="*/ 1732797 h 1867141"/>
                <a:gd name="connsiteX112" fmla="*/ 965073 w 1867140"/>
                <a:gd name="connsiteY112" fmla="*/ 1740612 h 1867141"/>
                <a:gd name="connsiteX113" fmla="*/ 979962 w 1867140"/>
                <a:gd name="connsiteY113" fmla="*/ 1749935 h 1867141"/>
                <a:gd name="connsiteX114" fmla="*/ 1001096 w 1867140"/>
                <a:gd name="connsiteY114" fmla="*/ 1758831 h 1867141"/>
                <a:gd name="connsiteX115" fmla="*/ 1027690 w 1867140"/>
                <a:gd name="connsiteY115" fmla="*/ 1765092 h 1867141"/>
                <a:gd name="connsiteX116" fmla="*/ 1068743 w 1867140"/>
                <a:gd name="connsiteY116" fmla="*/ 1765264 h 1867141"/>
                <a:gd name="connsiteX117" fmla="*/ 1104045 w 1867140"/>
                <a:gd name="connsiteY117" fmla="*/ 1753235 h 1867141"/>
                <a:gd name="connsiteX118" fmla="*/ 1130335 w 1867140"/>
                <a:gd name="connsiteY118" fmla="*/ 1728643 h 1867141"/>
                <a:gd name="connsiteX119" fmla="*/ 1144136 w 1867140"/>
                <a:gd name="connsiteY119" fmla="*/ 1691100 h 1867141"/>
                <a:gd name="connsiteX120" fmla="*/ 1143167 w 1867140"/>
                <a:gd name="connsiteY120" fmla="*/ 1661035 h 1867141"/>
                <a:gd name="connsiteX121" fmla="*/ 1132653 w 1867140"/>
                <a:gd name="connsiteY121" fmla="*/ 1637436 h 1867141"/>
                <a:gd name="connsiteX122" fmla="*/ 1115673 w 1867140"/>
                <a:gd name="connsiteY122" fmla="*/ 1618867 h 1867141"/>
                <a:gd name="connsiteX123" fmla="*/ 1095303 w 1867140"/>
                <a:gd name="connsiteY123" fmla="*/ 1603896 h 1867141"/>
                <a:gd name="connsiteX124" fmla="*/ 1074652 w 1867140"/>
                <a:gd name="connsiteY124" fmla="*/ 1590873 h 1867141"/>
                <a:gd name="connsiteX125" fmla="*/ 1056722 w 1867140"/>
                <a:gd name="connsiteY125" fmla="*/ 1578131 h 1867141"/>
                <a:gd name="connsiteX126" fmla="*/ 1044837 w 1867140"/>
                <a:gd name="connsiteY126" fmla="*/ 1564051 h 1867141"/>
                <a:gd name="connsiteX127" fmla="*/ 1042075 w 1867140"/>
                <a:gd name="connsiteY127" fmla="*/ 1547200 h 1867141"/>
                <a:gd name="connsiteX128" fmla="*/ 1046062 w 1867140"/>
                <a:gd name="connsiteY128" fmla="*/ 1535627 h 1867141"/>
                <a:gd name="connsiteX129" fmla="*/ 1054371 w 1867140"/>
                <a:gd name="connsiteY129" fmla="*/ 1526997 h 1867141"/>
                <a:gd name="connsiteX130" fmla="*/ 1066850 w 1867140"/>
                <a:gd name="connsiteY130" fmla="*/ 1522390 h 1867141"/>
                <a:gd name="connsiteX131" fmla="*/ 1083404 w 1867140"/>
                <a:gd name="connsiteY131" fmla="*/ 1522456 h 1867141"/>
                <a:gd name="connsiteX132" fmla="*/ 1104836 w 1867140"/>
                <a:gd name="connsiteY132" fmla="*/ 1528525 h 1867141"/>
                <a:gd name="connsiteX133" fmla="*/ 1121426 w 1867140"/>
                <a:gd name="connsiteY133" fmla="*/ 1537540 h 1867141"/>
                <a:gd name="connsiteX134" fmla="*/ 1133240 w 1867140"/>
                <a:gd name="connsiteY134" fmla="*/ 1545978 h 1867141"/>
                <a:gd name="connsiteX135" fmla="*/ 1140377 w 1867140"/>
                <a:gd name="connsiteY135" fmla="*/ 1550099 h 1867141"/>
                <a:gd name="connsiteX136" fmla="*/ 1144350 w 1867140"/>
                <a:gd name="connsiteY136" fmla="*/ 1549346 h 1867141"/>
                <a:gd name="connsiteX137" fmla="*/ 1147106 w 1867140"/>
                <a:gd name="connsiteY137" fmla="*/ 1545547 h 1867141"/>
                <a:gd name="connsiteX138" fmla="*/ 1149216 w 1867140"/>
                <a:gd name="connsiteY138" fmla="*/ 1538562 h 1867141"/>
                <a:gd name="connsiteX139" fmla="*/ 1151068 w 1867140"/>
                <a:gd name="connsiteY139" fmla="*/ 1528008 h 1867141"/>
                <a:gd name="connsiteX140" fmla="*/ 1152207 w 1867140"/>
                <a:gd name="connsiteY140" fmla="*/ 1518565 h 1867141"/>
                <a:gd name="connsiteX141" fmla="*/ 1152354 w 1867140"/>
                <a:gd name="connsiteY141" fmla="*/ 1512182 h 1867141"/>
                <a:gd name="connsiteX142" fmla="*/ 1151633 w 1867140"/>
                <a:gd name="connsiteY142" fmla="*/ 1507993 h 1867141"/>
                <a:gd name="connsiteX143" fmla="*/ 1149242 w 1867140"/>
                <a:gd name="connsiteY143" fmla="*/ 1503893 h 1867141"/>
                <a:gd name="connsiteX144" fmla="*/ 1141150 w 1867140"/>
                <a:gd name="connsiteY144" fmla="*/ 1497206 h 1867141"/>
                <a:gd name="connsiteX145" fmla="*/ 1126630 w 1867140"/>
                <a:gd name="connsiteY145" fmla="*/ 1489152 h 1867141"/>
                <a:gd name="connsiteX146" fmla="*/ 1108615 w 1867140"/>
                <a:gd name="connsiteY146" fmla="*/ 1482361 h 1867141"/>
                <a:gd name="connsiteX147" fmla="*/ 1088929 w 1867140"/>
                <a:gd name="connsiteY147" fmla="*/ 1477978 h 1867141"/>
                <a:gd name="connsiteX148" fmla="*/ 1066673 w 1867140"/>
                <a:gd name="connsiteY148" fmla="*/ 9659 h 1867141"/>
                <a:gd name="connsiteX149" fmla="*/ 1490999 w 1867140"/>
                <a:gd name="connsiteY149" fmla="*/ 184616 h 1867141"/>
                <a:gd name="connsiteX150" fmla="*/ 1536421 w 1867140"/>
                <a:gd name="connsiteY150" fmla="*/ 222028 h 1867141"/>
                <a:gd name="connsiteX151" fmla="*/ 1524353 w 1867140"/>
                <a:gd name="connsiteY151" fmla="*/ 222070 h 1867141"/>
                <a:gd name="connsiteX152" fmla="*/ 1484794 w 1867140"/>
                <a:gd name="connsiteY152" fmla="*/ 262082 h 1867141"/>
                <a:gd name="connsiteX153" fmla="*/ 1354562 w 1867140"/>
                <a:gd name="connsiteY153" fmla="*/ 1166071 h 1867141"/>
                <a:gd name="connsiteX154" fmla="*/ 1228434 w 1867140"/>
                <a:gd name="connsiteY154" fmla="*/ 1197193 h 1867141"/>
                <a:gd name="connsiteX155" fmla="*/ 1094673 w 1867140"/>
                <a:gd name="connsiteY155" fmla="*/ 1199567 h 1867141"/>
                <a:gd name="connsiteX156" fmla="*/ 1002656 w 1867140"/>
                <a:gd name="connsiteY156" fmla="*/ 1174277 h 1867141"/>
                <a:gd name="connsiteX157" fmla="*/ 934993 w 1867140"/>
                <a:gd name="connsiteY157" fmla="*/ 1124580 h 1867141"/>
                <a:gd name="connsiteX158" fmla="*/ 896463 w 1867140"/>
                <a:gd name="connsiteY158" fmla="*/ 1044605 h 1867141"/>
                <a:gd name="connsiteX159" fmla="*/ 899226 w 1867140"/>
                <a:gd name="connsiteY159" fmla="*/ 908620 h 1867141"/>
                <a:gd name="connsiteX160" fmla="*/ 1004899 w 1867140"/>
                <a:gd name="connsiteY160" fmla="*/ 175103 h 1867141"/>
                <a:gd name="connsiteX161" fmla="*/ 960889 w 1867140"/>
                <a:gd name="connsiteY161" fmla="*/ 117375 h 1867141"/>
                <a:gd name="connsiteX162" fmla="*/ 929363 w 1867140"/>
                <a:gd name="connsiteY162" fmla="*/ 114983 h 1867141"/>
                <a:gd name="connsiteX163" fmla="*/ 864702 w 1867140"/>
                <a:gd name="connsiteY163" fmla="*/ 111861 h 1867141"/>
                <a:gd name="connsiteX164" fmla="*/ 783185 w 1867140"/>
                <a:gd name="connsiteY164" fmla="*/ 110619 h 1867141"/>
                <a:gd name="connsiteX165" fmla="*/ 664446 w 1867140"/>
                <a:gd name="connsiteY165" fmla="*/ 113686 h 1867141"/>
                <a:gd name="connsiteX166" fmla="*/ 659636 w 1867140"/>
                <a:gd name="connsiteY166" fmla="*/ 203087 h 1867141"/>
                <a:gd name="connsiteX167" fmla="*/ 719648 w 1867140"/>
                <a:gd name="connsiteY167" fmla="*/ 208792 h 1867141"/>
                <a:gd name="connsiteX168" fmla="*/ 743510 w 1867140"/>
                <a:gd name="connsiteY168" fmla="*/ 215155 h 1867141"/>
                <a:gd name="connsiteX169" fmla="*/ 759034 w 1867140"/>
                <a:gd name="connsiteY169" fmla="*/ 226641 h 1867141"/>
                <a:gd name="connsiteX170" fmla="*/ 766907 w 1867140"/>
                <a:gd name="connsiteY170" fmla="*/ 247870 h 1867141"/>
                <a:gd name="connsiteX171" fmla="*/ 765915 w 1867140"/>
                <a:gd name="connsiteY171" fmla="*/ 284720 h 1867141"/>
                <a:gd name="connsiteX172" fmla="*/ 665382 w 1867140"/>
                <a:gd name="connsiteY172" fmla="*/ 982556 h 1867141"/>
                <a:gd name="connsiteX173" fmla="*/ 671636 w 1867140"/>
                <a:gd name="connsiteY173" fmla="*/ 1124931 h 1867141"/>
                <a:gd name="connsiteX174" fmla="*/ 728998 w 1867140"/>
                <a:gd name="connsiteY174" fmla="*/ 1232725 h 1867141"/>
                <a:gd name="connsiteX175" fmla="*/ 825616 w 1867140"/>
                <a:gd name="connsiteY175" fmla="*/ 1304398 h 1867141"/>
                <a:gd name="connsiteX176" fmla="*/ 949868 w 1867140"/>
                <a:gd name="connsiteY176" fmla="*/ 1340846 h 1867141"/>
                <a:gd name="connsiteX177" fmla="*/ 1162277 w 1867140"/>
                <a:gd name="connsiteY177" fmla="*/ 1336674 h 1867141"/>
                <a:gd name="connsiteX178" fmla="*/ 1341043 w 1867140"/>
                <a:gd name="connsiteY178" fmla="*/ 1278034 h 1867141"/>
                <a:gd name="connsiteX179" fmla="*/ 1336236 w 1867140"/>
                <a:gd name="connsiteY179" fmla="*/ 1341256 h 1867141"/>
                <a:gd name="connsiteX180" fmla="*/ 1372850 w 1867140"/>
                <a:gd name="connsiteY180" fmla="*/ 1388771 h 1867141"/>
                <a:gd name="connsiteX181" fmla="*/ 1396357 w 1867140"/>
                <a:gd name="connsiteY181" fmla="*/ 1391633 h 1867141"/>
                <a:gd name="connsiteX182" fmla="*/ 1430662 w 1867140"/>
                <a:gd name="connsiteY182" fmla="*/ 1394503 h 1867141"/>
                <a:gd name="connsiteX183" fmla="*/ 1469614 w 1867140"/>
                <a:gd name="connsiteY183" fmla="*/ 1395987 h 1867141"/>
                <a:gd name="connsiteX184" fmla="*/ 1503573 w 1867140"/>
                <a:gd name="connsiteY184" fmla="*/ 1395827 h 1867141"/>
                <a:gd name="connsiteX185" fmla="*/ 1550523 w 1867140"/>
                <a:gd name="connsiteY185" fmla="*/ 1355097 h 1867141"/>
                <a:gd name="connsiteX186" fmla="*/ 1689739 w 1867140"/>
                <a:gd name="connsiteY186" fmla="*/ 388754 h 1867141"/>
                <a:gd name="connsiteX187" fmla="*/ 1774112 w 1867140"/>
                <a:gd name="connsiteY187" fmla="*/ 527374 h 1867141"/>
                <a:gd name="connsiteX188" fmla="*/ 1857482 w 1867140"/>
                <a:gd name="connsiteY188" fmla="*/ 1066673 h 1867141"/>
                <a:gd name="connsiteX189" fmla="*/ 1492757 w 1867140"/>
                <a:gd name="connsiteY189" fmla="*/ 1680993 h 1867141"/>
                <a:gd name="connsiteX190" fmla="*/ 1343605 w 1867140"/>
                <a:gd name="connsiteY190" fmla="*/ 1771776 h 1867141"/>
                <a:gd name="connsiteX191" fmla="*/ 1342991 w 1867140"/>
                <a:gd name="connsiteY191" fmla="*/ 1765021 h 1867141"/>
                <a:gd name="connsiteX192" fmla="*/ 1340832 w 1867140"/>
                <a:gd name="connsiteY192" fmla="*/ 1760846 h 1867141"/>
                <a:gd name="connsiteX193" fmla="*/ 1337434 w 1867140"/>
                <a:gd name="connsiteY193" fmla="*/ 1759141 h 1867141"/>
                <a:gd name="connsiteX194" fmla="*/ 1236611 w 1867140"/>
                <a:gd name="connsiteY194" fmla="*/ 1744616 h 1867141"/>
                <a:gd name="connsiteX195" fmla="*/ 1247987 w 1867140"/>
                <a:gd name="connsiteY195" fmla="*/ 1665646 h 1867141"/>
                <a:gd name="connsiteX196" fmla="*/ 1332584 w 1867140"/>
                <a:gd name="connsiteY196" fmla="*/ 1677833 h 1867141"/>
                <a:gd name="connsiteX197" fmla="*/ 1336309 w 1867140"/>
                <a:gd name="connsiteY197" fmla="*/ 1677266 h 1867141"/>
                <a:gd name="connsiteX198" fmla="*/ 1339528 w 1867140"/>
                <a:gd name="connsiteY198" fmla="*/ 1674085 h 1867141"/>
                <a:gd name="connsiteX199" fmla="*/ 1342101 w 1867140"/>
                <a:gd name="connsiteY199" fmla="*/ 1667720 h 1867141"/>
                <a:gd name="connsiteX200" fmla="*/ 1344139 w 1867140"/>
                <a:gd name="connsiteY200" fmla="*/ 1657412 h 1867141"/>
                <a:gd name="connsiteX201" fmla="*/ 1345078 w 1867140"/>
                <a:gd name="connsiteY201" fmla="*/ 1647057 h 1867141"/>
                <a:gd name="connsiteX202" fmla="*/ 1344422 w 1867140"/>
                <a:gd name="connsiteY202" fmla="*/ 1640117 h 1867141"/>
                <a:gd name="connsiteX203" fmla="*/ 1342247 w 1867140"/>
                <a:gd name="connsiteY203" fmla="*/ 1636049 h 1867141"/>
                <a:gd name="connsiteX204" fmla="*/ 1338849 w 1867140"/>
                <a:gd name="connsiteY204" fmla="*/ 1634345 h 1867141"/>
                <a:gd name="connsiteX205" fmla="*/ 1254252 w 1867140"/>
                <a:gd name="connsiteY205" fmla="*/ 1622158 h 1867141"/>
                <a:gd name="connsiteX206" fmla="*/ 1264102 w 1867140"/>
                <a:gd name="connsiteY206" fmla="*/ 1553789 h 1867141"/>
                <a:gd name="connsiteX207" fmla="*/ 1364060 w 1867140"/>
                <a:gd name="connsiteY207" fmla="*/ 1568189 h 1867141"/>
                <a:gd name="connsiteX208" fmla="*/ 1367693 w 1867140"/>
                <a:gd name="connsiteY208" fmla="*/ 1567498 h 1867141"/>
                <a:gd name="connsiteX209" fmla="*/ 1370834 w 1867140"/>
                <a:gd name="connsiteY209" fmla="*/ 1564085 h 1867141"/>
                <a:gd name="connsiteX210" fmla="*/ 1373439 w 1867140"/>
                <a:gd name="connsiteY210" fmla="*/ 1557504 h 1867141"/>
                <a:gd name="connsiteX211" fmla="*/ 1375460 w 1867140"/>
                <a:gd name="connsiteY211" fmla="*/ 1547305 h 1867141"/>
                <a:gd name="connsiteX212" fmla="*/ 1376463 w 1867140"/>
                <a:gd name="connsiteY212" fmla="*/ 1536517 h 1867141"/>
                <a:gd name="connsiteX213" fmla="*/ 1375837 w 1867140"/>
                <a:gd name="connsiteY213" fmla="*/ 1529360 h 1867141"/>
                <a:gd name="connsiteX214" fmla="*/ 1373786 w 1867140"/>
                <a:gd name="connsiteY214" fmla="*/ 1525200 h 1867141"/>
                <a:gd name="connsiteX215" fmla="*/ 1370481 w 1867140"/>
                <a:gd name="connsiteY215" fmla="*/ 1523619 h 1867141"/>
                <a:gd name="connsiteX216" fmla="*/ 1230714 w 1867140"/>
                <a:gd name="connsiteY216" fmla="*/ 1503484 h 1867141"/>
                <a:gd name="connsiteX217" fmla="*/ 1218098 w 1867140"/>
                <a:gd name="connsiteY217" fmla="*/ 1505973 h 1867141"/>
                <a:gd name="connsiteX218" fmla="*/ 1211251 w 1867140"/>
                <a:gd name="connsiteY218" fmla="*/ 1519010 h 1867141"/>
                <a:gd name="connsiteX219" fmla="*/ 1176092 w 1867140"/>
                <a:gd name="connsiteY219" fmla="*/ 1763062 h 1867141"/>
                <a:gd name="connsiteX220" fmla="*/ 1178980 w 1867140"/>
                <a:gd name="connsiteY220" fmla="*/ 1777502 h 1867141"/>
                <a:gd name="connsiteX221" fmla="*/ 1190381 w 1867140"/>
                <a:gd name="connsiteY221" fmla="*/ 1783450 h 1867141"/>
                <a:gd name="connsiteX222" fmla="*/ 1285648 w 1867140"/>
                <a:gd name="connsiteY222" fmla="*/ 1797175 h 1867141"/>
                <a:gd name="connsiteX223" fmla="*/ 1256924 w 1867140"/>
                <a:gd name="connsiteY223" fmla="*/ 1809416 h 1867141"/>
                <a:gd name="connsiteX224" fmla="*/ 800468 w 1867140"/>
                <a:gd name="connsiteY224" fmla="*/ 1857483 h 1867141"/>
                <a:gd name="connsiteX225" fmla="*/ 376142 w 1867140"/>
                <a:gd name="connsiteY225" fmla="*/ 1682527 h 1867141"/>
                <a:gd name="connsiteX226" fmla="*/ 349194 w 1867140"/>
                <a:gd name="connsiteY226" fmla="*/ 1660331 h 1867141"/>
                <a:gd name="connsiteX227" fmla="*/ 352788 w 1867140"/>
                <a:gd name="connsiteY227" fmla="*/ 1658809 h 1867141"/>
                <a:gd name="connsiteX228" fmla="*/ 354755 w 1867140"/>
                <a:gd name="connsiteY228" fmla="*/ 1655117 h 1867141"/>
                <a:gd name="connsiteX229" fmla="*/ 367628 w 1867140"/>
                <a:gd name="connsiteY229" fmla="*/ 1565761 h 1867141"/>
                <a:gd name="connsiteX230" fmla="*/ 390995 w 1867140"/>
                <a:gd name="connsiteY230" fmla="*/ 1569128 h 1867141"/>
                <a:gd name="connsiteX231" fmla="*/ 440070 w 1867140"/>
                <a:gd name="connsiteY231" fmla="*/ 1569572 h 1867141"/>
                <a:gd name="connsiteX232" fmla="*/ 477306 w 1867140"/>
                <a:gd name="connsiteY232" fmla="*/ 1555612 h 1867141"/>
                <a:gd name="connsiteX233" fmla="*/ 503135 w 1867140"/>
                <a:gd name="connsiteY233" fmla="*/ 1528083 h 1867141"/>
                <a:gd name="connsiteX234" fmla="*/ 516508 w 1867140"/>
                <a:gd name="connsiteY234" fmla="*/ 1487385 h 1867141"/>
                <a:gd name="connsiteX235" fmla="*/ 516190 w 1867140"/>
                <a:gd name="connsiteY235" fmla="*/ 1455869 h 1867141"/>
                <a:gd name="connsiteX236" fmla="*/ 505803 w 1867140"/>
                <a:gd name="connsiteY236" fmla="*/ 1429859 h 1867141"/>
                <a:gd name="connsiteX237" fmla="*/ 486289 w 1867140"/>
                <a:gd name="connsiteY237" fmla="*/ 1409711 h 1867141"/>
                <a:gd name="connsiteX238" fmla="*/ 462191 w 1867140"/>
                <a:gd name="connsiteY238" fmla="*/ 1396853 h 1867141"/>
                <a:gd name="connsiteX239" fmla="*/ 441131 w 1867140"/>
                <a:gd name="connsiteY239" fmla="*/ 1390506 h 1867141"/>
                <a:gd name="connsiteX240" fmla="*/ 422310 w 1867140"/>
                <a:gd name="connsiteY240" fmla="*/ 1387022 h 1867141"/>
                <a:gd name="connsiteX241" fmla="*/ 356320 w 1867140"/>
                <a:gd name="connsiteY241" fmla="*/ 1377515 h 1867141"/>
                <a:gd name="connsiteX242" fmla="*/ 341632 w 1867140"/>
                <a:gd name="connsiteY242" fmla="*/ 1380589 h 1867141"/>
                <a:gd name="connsiteX243" fmla="*/ 334135 w 1867140"/>
                <a:gd name="connsiteY243" fmla="*/ 1395079 h 1867141"/>
                <a:gd name="connsiteX244" fmla="*/ 301746 w 1867140"/>
                <a:gd name="connsiteY244" fmla="*/ 1619900 h 1867141"/>
                <a:gd name="connsiteX245" fmla="*/ 186149 w 1867140"/>
                <a:gd name="connsiteY245" fmla="*/ 1492758 h 1867141"/>
                <a:gd name="connsiteX246" fmla="*/ 9659 w 1867140"/>
                <a:gd name="connsiteY246" fmla="*/ 800469 h 1867141"/>
                <a:gd name="connsiteX247" fmla="*/ 1066673 w 1867140"/>
                <a:gd name="connsiteY247" fmla="*/ 9659 h 186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867140" h="1867141">
                  <a:moveTo>
                    <a:pt x="387639" y="1426859"/>
                  </a:moveTo>
                  <a:lnTo>
                    <a:pt x="411871" y="1430350"/>
                  </a:lnTo>
                  <a:cubicBezTo>
                    <a:pt x="417785" y="1431202"/>
                    <a:pt x="423461" y="1432425"/>
                    <a:pt x="428900" y="1434018"/>
                  </a:cubicBezTo>
                  <a:cubicBezTo>
                    <a:pt x="434339" y="1435612"/>
                    <a:pt x="439364" y="1438287"/>
                    <a:pt x="443976" y="1442043"/>
                  </a:cubicBezTo>
                  <a:cubicBezTo>
                    <a:pt x="448588" y="1445799"/>
                    <a:pt x="452168" y="1451099"/>
                    <a:pt x="454716" y="1457944"/>
                  </a:cubicBezTo>
                  <a:cubicBezTo>
                    <a:pt x="457263" y="1464790"/>
                    <a:pt x="457830" y="1473117"/>
                    <a:pt x="456417" y="1482925"/>
                  </a:cubicBezTo>
                  <a:cubicBezTo>
                    <a:pt x="455378" y="1490137"/>
                    <a:pt x="453408" y="1496663"/>
                    <a:pt x="450505" y="1502501"/>
                  </a:cubicBezTo>
                  <a:cubicBezTo>
                    <a:pt x="447602" y="1508341"/>
                    <a:pt x="443887" y="1513180"/>
                    <a:pt x="439358" y="1517018"/>
                  </a:cubicBezTo>
                  <a:cubicBezTo>
                    <a:pt x="434831" y="1520856"/>
                    <a:pt x="429325" y="1523559"/>
                    <a:pt x="422841" y="1525129"/>
                  </a:cubicBezTo>
                  <a:cubicBezTo>
                    <a:pt x="416358" y="1526698"/>
                    <a:pt x="408573" y="1526828"/>
                    <a:pt x="399486" y="1525519"/>
                  </a:cubicBezTo>
                  <a:lnTo>
                    <a:pt x="373955" y="1521841"/>
                  </a:lnTo>
                  <a:close/>
                  <a:moveTo>
                    <a:pt x="806469" y="1442365"/>
                  </a:moveTo>
                  <a:cubicBezTo>
                    <a:pt x="801709" y="1441680"/>
                    <a:pt x="797503" y="1442509"/>
                    <a:pt x="793853" y="1444855"/>
                  </a:cubicBezTo>
                  <a:cubicBezTo>
                    <a:pt x="790202" y="1447199"/>
                    <a:pt x="787920" y="1451545"/>
                    <a:pt x="787006" y="1457892"/>
                  </a:cubicBezTo>
                  <a:lnTo>
                    <a:pt x="751847" y="1701943"/>
                  </a:lnTo>
                  <a:cubicBezTo>
                    <a:pt x="750932" y="1708290"/>
                    <a:pt x="751895" y="1713103"/>
                    <a:pt x="754735" y="1716384"/>
                  </a:cubicBezTo>
                  <a:cubicBezTo>
                    <a:pt x="757576" y="1719663"/>
                    <a:pt x="761376" y="1721646"/>
                    <a:pt x="766135" y="1722332"/>
                  </a:cubicBezTo>
                  <a:lnTo>
                    <a:pt x="906768" y="1742592"/>
                  </a:lnTo>
                  <a:cubicBezTo>
                    <a:pt x="908066" y="1742779"/>
                    <a:pt x="909313" y="1742554"/>
                    <a:pt x="910509" y="1741917"/>
                  </a:cubicBezTo>
                  <a:cubicBezTo>
                    <a:pt x="911705" y="1741279"/>
                    <a:pt x="912789" y="1740147"/>
                    <a:pt x="913759" y="1738520"/>
                  </a:cubicBezTo>
                  <a:cubicBezTo>
                    <a:pt x="914730" y="1736893"/>
                    <a:pt x="915597" y="1734699"/>
                    <a:pt x="916364" y="1731939"/>
                  </a:cubicBezTo>
                  <a:cubicBezTo>
                    <a:pt x="917129" y="1729177"/>
                    <a:pt x="917813" y="1725706"/>
                    <a:pt x="918416" y="1721523"/>
                  </a:cubicBezTo>
                  <a:cubicBezTo>
                    <a:pt x="919019" y="1717340"/>
                    <a:pt x="919342" y="1713816"/>
                    <a:pt x="919387" y="1710952"/>
                  </a:cubicBezTo>
                  <a:cubicBezTo>
                    <a:pt x="919431" y="1708087"/>
                    <a:pt x="919218" y="1705738"/>
                    <a:pt x="918746" y="1703903"/>
                  </a:cubicBezTo>
                  <a:cubicBezTo>
                    <a:pt x="918275" y="1702068"/>
                    <a:pt x="917555" y="1700676"/>
                    <a:pt x="916587" y="1699727"/>
                  </a:cubicBezTo>
                  <a:cubicBezTo>
                    <a:pt x="915620" y="1698778"/>
                    <a:pt x="914487" y="1698209"/>
                    <a:pt x="913189" y="1698022"/>
                  </a:cubicBezTo>
                  <a:lnTo>
                    <a:pt x="812366" y="1683497"/>
                  </a:lnTo>
                  <a:lnTo>
                    <a:pt x="823743" y="1604528"/>
                  </a:lnTo>
                  <a:lnTo>
                    <a:pt x="908339" y="1616715"/>
                  </a:lnTo>
                  <a:cubicBezTo>
                    <a:pt x="909636" y="1616902"/>
                    <a:pt x="910879" y="1616712"/>
                    <a:pt x="912064" y="1616147"/>
                  </a:cubicBezTo>
                  <a:cubicBezTo>
                    <a:pt x="913250" y="1615581"/>
                    <a:pt x="914323" y="1614522"/>
                    <a:pt x="915283" y="1612967"/>
                  </a:cubicBezTo>
                  <a:cubicBezTo>
                    <a:pt x="916243" y="1611412"/>
                    <a:pt x="917101" y="1609290"/>
                    <a:pt x="917856" y="1606602"/>
                  </a:cubicBezTo>
                  <a:cubicBezTo>
                    <a:pt x="918612" y="1603913"/>
                    <a:pt x="919291" y="1600478"/>
                    <a:pt x="919894" y="1596294"/>
                  </a:cubicBezTo>
                  <a:cubicBezTo>
                    <a:pt x="920476" y="1592255"/>
                    <a:pt x="920789" y="1588804"/>
                    <a:pt x="920833" y="1585939"/>
                  </a:cubicBezTo>
                  <a:cubicBezTo>
                    <a:pt x="920878" y="1583075"/>
                    <a:pt x="920658" y="1580761"/>
                    <a:pt x="920177" y="1578998"/>
                  </a:cubicBezTo>
                  <a:cubicBezTo>
                    <a:pt x="919694" y="1577236"/>
                    <a:pt x="918969" y="1575880"/>
                    <a:pt x="918002" y="1574931"/>
                  </a:cubicBezTo>
                  <a:cubicBezTo>
                    <a:pt x="917035" y="1573981"/>
                    <a:pt x="915901" y="1573414"/>
                    <a:pt x="914604" y="1573227"/>
                  </a:cubicBezTo>
                  <a:lnTo>
                    <a:pt x="830008" y="1561040"/>
                  </a:lnTo>
                  <a:lnTo>
                    <a:pt x="839858" y="1492670"/>
                  </a:lnTo>
                  <a:lnTo>
                    <a:pt x="939815" y="1507071"/>
                  </a:lnTo>
                  <a:cubicBezTo>
                    <a:pt x="941112" y="1507258"/>
                    <a:pt x="942324" y="1507027"/>
                    <a:pt x="943447" y="1506380"/>
                  </a:cubicBezTo>
                  <a:cubicBezTo>
                    <a:pt x="944571" y="1505731"/>
                    <a:pt x="945619" y="1504594"/>
                    <a:pt x="946589" y="1502967"/>
                  </a:cubicBezTo>
                  <a:cubicBezTo>
                    <a:pt x="947560" y="1501340"/>
                    <a:pt x="948428" y="1499146"/>
                    <a:pt x="949194" y="1496386"/>
                  </a:cubicBezTo>
                  <a:cubicBezTo>
                    <a:pt x="949960" y="1493625"/>
                    <a:pt x="950633" y="1490225"/>
                    <a:pt x="951215" y="1486187"/>
                  </a:cubicBezTo>
                  <a:cubicBezTo>
                    <a:pt x="951839" y="1481859"/>
                    <a:pt x="952173" y="1478263"/>
                    <a:pt x="952218" y="1475398"/>
                  </a:cubicBezTo>
                  <a:cubicBezTo>
                    <a:pt x="952262" y="1472534"/>
                    <a:pt x="952054" y="1470148"/>
                    <a:pt x="951592" y="1468241"/>
                  </a:cubicBezTo>
                  <a:cubicBezTo>
                    <a:pt x="951131" y="1466335"/>
                    <a:pt x="950447" y="1464948"/>
                    <a:pt x="949541" y="1464081"/>
                  </a:cubicBezTo>
                  <a:cubicBezTo>
                    <a:pt x="948635" y="1463214"/>
                    <a:pt x="947533" y="1462688"/>
                    <a:pt x="946236" y="1462501"/>
                  </a:cubicBezTo>
                  <a:close/>
                  <a:moveTo>
                    <a:pt x="589632" y="1411127"/>
                  </a:moveTo>
                  <a:cubicBezTo>
                    <a:pt x="584872" y="1410441"/>
                    <a:pt x="580667" y="1411271"/>
                    <a:pt x="577016" y="1413617"/>
                  </a:cubicBezTo>
                  <a:cubicBezTo>
                    <a:pt x="573366" y="1415961"/>
                    <a:pt x="571084" y="1420307"/>
                    <a:pt x="570169" y="1426653"/>
                  </a:cubicBezTo>
                  <a:lnTo>
                    <a:pt x="535010" y="1670705"/>
                  </a:lnTo>
                  <a:cubicBezTo>
                    <a:pt x="534096" y="1677051"/>
                    <a:pt x="535059" y="1681865"/>
                    <a:pt x="537899" y="1685145"/>
                  </a:cubicBezTo>
                  <a:cubicBezTo>
                    <a:pt x="540739" y="1688425"/>
                    <a:pt x="544539" y="1690408"/>
                    <a:pt x="549299" y="1691094"/>
                  </a:cubicBezTo>
                  <a:lnTo>
                    <a:pt x="689931" y="1711354"/>
                  </a:lnTo>
                  <a:cubicBezTo>
                    <a:pt x="691230" y="1711541"/>
                    <a:pt x="692477" y="1711315"/>
                    <a:pt x="693673" y="1710678"/>
                  </a:cubicBezTo>
                  <a:cubicBezTo>
                    <a:pt x="694869" y="1710040"/>
                    <a:pt x="695952" y="1708908"/>
                    <a:pt x="696922" y="1707282"/>
                  </a:cubicBezTo>
                  <a:cubicBezTo>
                    <a:pt x="697893" y="1705655"/>
                    <a:pt x="698761" y="1703461"/>
                    <a:pt x="699527" y="1700700"/>
                  </a:cubicBezTo>
                  <a:cubicBezTo>
                    <a:pt x="700293" y="1697939"/>
                    <a:pt x="700977" y="1694467"/>
                    <a:pt x="701580" y="1690284"/>
                  </a:cubicBezTo>
                  <a:cubicBezTo>
                    <a:pt x="702182" y="1686102"/>
                    <a:pt x="702506" y="1682578"/>
                    <a:pt x="702551" y="1679714"/>
                  </a:cubicBezTo>
                  <a:cubicBezTo>
                    <a:pt x="702595" y="1676849"/>
                    <a:pt x="702382" y="1674499"/>
                    <a:pt x="701909" y="1672664"/>
                  </a:cubicBezTo>
                  <a:cubicBezTo>
                    <a:pt x="701438" y="1670829"/>
                    <a:pt x="700718" y="1669438"/>
                    <a:pt x="699751" y="1668489"/>
                  </a:cubicBezTo>
                  <a:cubicBezTo>
                    <a:pt x="698783" y="1667539"/>
                    <a:pt x="697651" y="1666971"/>
                    <a:pt x="696352" y="1666784"/>
                  </a:cubicBezTo>
                  <a:lnTo>
                    <a:pt x="595530" y="1652259"/>
                  </a:lnTo>
                  <a:lnTo>
                    <a:pt x="606907" y="1573289"/>
                  </a:lnTo>
                  <a:lnTo>
                    <a:pt x="691502" y="1585477"/>
                  </a:lnTo>
                  <a:cubicBezTo>
                    <a:pt x="692800" y="1585663"/>
                    <a:pt x="694043" y="1585474"/>
                    <a:pt x="695227" y="1584909"/>
                  </a:cubicBezTo>
                  <a:cubicBezTo>
                    <a:pt x="696413" y="1584343"/>
                    <a:pt x="697486" y="1583283"/>
                    <a:pt x="698447" y="1581728"/>
                  </a:cubicBezTo>
                  <a:cubicBezTo>
                    <a:pt x="699407" y="1580174"/>
                    <a:pt x="700265" y="1578052"/>
                    <a:pt x="701020" y="1575363"/>
                  </a:cubicBezTo>
                  <a:cubicBezTo>
                    <a:pt x="701776" y="1572675"/>
                    <a:pt x="702455" y="1569239"/>
                    <a:pt x="703057" y="1565055"/>
                  </a:cubicBezTo>
                  <a:cubicBezTo>
                    <a:pt x="703639" y="1561017"/>
                    <a:pt x="703952" y="1557566"/>
                    <a:pt x="703996" y="1554701"/>
                  </a:cubicBezTo>
                  <a:cubicBezTo>
                    <a:pt x="704041" y="1551837"/>
                    <a:pt x="703823" y="1549523"/>
                    <a:pt x="703340" y="1547760"/>
                  </a:cubicBezTo>
                  <a:cubicBezTo>
                    <a:pt x="702858" y="1545997"/>
                    <a:pt x="702133" y="1544642"/>
                    <a:pt x="701165" y="1543692"/>
                  </a:cubicBezTo>
                  <a:cubicBezTo>
                    <a:pt x="700199" y="1542743"/>
                    <a:pt x="699065" y="1542175"/>
                    <a:pt x="697767" y="1541988"/>
                  </a:cubicBezTo>
                  <a:lnTo>
                    <a:pt x="613172" y="1529801"/>
                  </a:lnTo>
                  <a:lnTo>
                    <a:pt x="623021" y="1461432"/>
                  </a:lnTo>
                  <a:lnTo>
                    <a:pt x="722978" y="1475832"/>
                  </a:lnTo>
                  <a:cubicBezTo>
                    <a:pt x="724276" y="1476019"/>
                    <a:pt x="725487" y="1475789"/>
                    <a:pt x="726611" y="1475141"/>
                  </a:cubicBezTo>
                  <a:cubicBezTo>
                    <a:pt x="727735" y="1474493"/>
                    <a:pt x="728783" y="1473356"/>
                    <a:pt x="729753" y="1471728"/>
                  </a:cubicBezTo>
                  <a:cubicBezTo>
                    <a:pt x="730724" y="1470102"/>
                    <a:pt x="731591" y="1467907"/>
                    <a:pt x="732358" y="1465148"/>
                  </a:cubicBezTo>
                  <a:cubicBezTo>
                    <a:pt x="733123" y="1462386"/>
                    <a:pt x="733797" y="1458987"/>
                    <a:pt x="734379" y="1454948"/>
                  </a:cubicBezTo>
                  <a:cubicBezTo>
                    <a:pt x="735002" y="1450621"/>
                    <a:pt x="735336" y="1447025"/>
                    <a:pt x="735381" y="1444160"/>
                  </a:cubicBezTo>
                  <a:cubicBezTo>
                    <a:pt x="735425" y="1441296"/>
                    <a:pt x="735217" y="1438910"/>
                    <a:pt x="734755" y="1437003"/>
                  </a:cubicBezTo>
                  <a:cubicBezTo>
                    <a:pt x="734295" y="1435097"/>
                    <a:pt x="733610" y="1433710"/>
                    <a:pt x="732705" y="1432843"/>
                  </a:cubicBezTo>
                  <a:cubicBezTo>
                    <a:pt x="731799" y="1431976"/>
                    <a:pt x="730697" y="1431449"/>
                    <a:pt x="729399" y="1431262"/>
                  </a:cubicBezTo>
                  <a:close/>
                  <a:moveTo>
                    <a:pt x="1088929" y="1477978"/>
                  </a:moveTo>
                  <a:cubicBezTo>
                    <a:pt x="1076091" y="1476128"/>
                    <a:pt x="1063701" y="1476037"/>
                    <a:pt x="1051755" y="1477702"/>
                  </a:cubicBezTo>
                  <a:cubicBezTo>
                    <a:pt x="1039811" y="1479368"/>
                    <a:pt x="1029136" y="1482947"/>
                    <a:pt x="1019732" y="1488438"/>
                  </a:cubicBezTo>
                  <a:cubicBezTo>
                    <a:pt x="1010328" y="1493930"/>
                    <a:pt x="1002405" y="1501401"/>
                    <a:pt x="995964" y="1510853"/>
                  </a:cubicBezTo>
                  <a:cubicBezTo>
                    <a:pt x="989523" y="1520305"/>
                    <a:pt x="985336" y="1531738"/>
                    <a:pt x="983403" y="1545152"/>
                  </a:cubicBezTo>
                  <a:cubicBezTo>
                    <a:pt x="981720" y="1556835"/>
                    <a:pt x="982007" y="1567109"/>
                    <a:pt x="984264" y="1575974"/>
                  </a:cubicBezTo>
                  <a:cubicBezTo>
                    <a:pt x="986520" y="1584838"/>
                    <a:pt x="989983" y="1592736"/>
                    <a:pt x="994654" y="1599666"/>
                  </a:cubicBezTo>
                  <a:cubicBezTo>
                    <a:pt x="999323" y="1606596"/>
                    <a:pt x="1004876" y="1612770"/>
                    <a:pt x="1011309" y="1618188"/>
                  </a:cubicBezTo>
                  <a:cubicBezTo>
                    <a:pt x="1017743" y="1623604"/>
                    <a:pt x="1024461" y="1628585"/>
                    <a:pt x="1031463" y="1633127"/>
                  </a:cubicBezTo>
                  <a:cubicBezTo>
                    <a:pt x="1038464" y="1637670"/>
                    <a:pt x="1045276" y="1642000"/>
                    <a:pt x="1051897" y="1646119"/>
                  </a:cubicBezTo>
                  <a:cubicBezTo>
                    <a:pt x="1058517" y="1650239"/>
                    <a:pt x="1064350" y="1654465"/>
                    <a:pt x="1069395" y="1658799"/>
                  </a:cubicBezTo>
                  <a:cubicBezTo>
                    <a:pt x="1074438" y="1663133"/>
                    <a:pt x="1078364" y="1667821"/>
                    <a:pt x="1081171" y="1672863"/>
                  </a:cubicBezTo>
                  <a:cubicBezTo>
                    <a:pt x="1083978" y="1677906"/>
                    <a:pt x="1084925" y="1683600"/>
                    <a:pt x="1084011" y="1689946"/>
                  </a:cubicBezTo>
                  <a:cubicBezTo>
                    <a:pt x="1083221" y="1695428"/>
                    <a:pt x="1081495" y="1700258"/>
                    <a:pt x="1078830" y="1704439"/>
                  </a:cubicBezTo>
                  <a:cubicBezTo>
                    <a:pt x="1076167" y="1708619"/>
                    <a:pt x="1072706" y="1711948"/>
                    <a:pt x="1068447" y="1714426"/>
                  </a:cubicBezTo>
                  <a:cubicBezTo>
                    <a:pt x="1064189" y="1716906"/>
                    <a:pt x="1059199" y="1718579"/>
                    <a:pt x="1053479" y="1719448"/>
                  </a:cubicBezTo>
                  <a:cubicBezTo>
                    <a:pt x="1047760" y="1720318"/>
                    <a:pt x="1041437" y="1720253"/>
                    <a:pt x="1034514" y="1719255"/>
                  </a:cubicBezTo>
                  <a:cubicBezTo>
                    <a:pt x="1023984" y="1717738"/>
                    <a:pt x="1014888" y="1715213"/>
                    <a:pt x="1007226" y="1711681"/>
                  </a:cubicBezTo>
                  <a:cubicBezTo>
                    <a:pt x="999564" y="1708147"/>
                    <a:pt x="993056" y="1704523"/>
                    <a:pt x="987702" y="1700807"/>
                  </a:cubicBezTo>
                  <a:cubicBezTo>
                    <a:pt x="982348" y="1697091"/>
                    <a:pt x="978003" y="1693778"/>
                    <a:pt x="974668" y="1690869"/>
                  </a:cubicBezTo>
                  <a:cubicBezTo>
                    <a:pt x="971333" y="1687958"/>
                    <a:pt x="968656" y="1686358"/>
                    <a:pt x="966636" y="1686067"/>
                  </a:cubicBezTo>
                  <a:cubicBezTo>
                    <a:pt x="965194" y="1685859"/>
                    <a:pt x="963875" y="1686075"/>
                    <a:pt x="962679" y="1686712"/>
                  </a:cubicBezTo>
                  <a:cubicBezTo>
                    <a:pt x="961483" y="1687350"/>
                    <a:pt x="960425" y="1688559"/>
                    <a:pt x="959505" y="1690340"/>
                  </a:cubicBezTo>
                  <a:cubicBezTo>
                    <a:pt x="958587" y="1692121"/>
                    <a:pt x="957764" y="1694506"/>
                    <a:pt x="957040" y="1697494"/>
                  </a:cubicBezTo>
                  <a:cubicBezTo>
                    <a:pt x="956315" y="1700481"/>
                    <a:pt x="955630" y="1704210"/>
                    <a:pt x="954986" y="1708682"/>
                  </a:cubicBezTo>
                  <a:cubicBezTo>
                    <a:pt x="954030" y="1715317"/>
                    <a:pt x="953694" y="1720458"/>
                    <a:pt x="953979" y="1724107"/>
                  </a:cubicBezTo>
                  <a:cubicBezTo>
                    <a:pt x="954263" y="1727755"/>
                    <a:pt x="955207" y="1730651"/>
                    <a:pt x="956813" y="1732797"/>
                  </a:cubicBezTo>
                  <a:cubicBezTo>
                    <a:pt x="958417" y="1734942"/>
                    <a:pt x="961171" y="1737547"/>
                    <a:pt x="965073" y="1740612"/>
                  </a:cubicBezTo>
                  <a:cubicBezTo>
                    <a:pt x="968975" y="1743677"/>
                    <a:pt x="973937" y="1746785"/>
                    <a:pt x="979962" y="1749935"/>
                  </a:cubicBezTo>
                  <a:cubicBezTo>
                    <a:pt x="985986" y="1753084"/>
                    <a:pt x="993031" y="1756050"/>
                    <a:pt x="1001096" y="1758831"/>
                  </a:cubicBezTo>
                  <a:cubicBezTo>
                    <a:pt x="1009162" y="1761613"/>
                    <a:pt x="1018026" y="1763700"/>
                    <a:pt x="1027690" y="1765092"/>
                  </a:cubicBezTo>
                  <a:cubicBezTo>
                    <a:pt x="1041970" y="1767150"/>
                    <a:pt x="1055654" y="1767207"/>
                    <a:pt x="1068743" y="1765264"/>
                  </a:cubicBezTo>
                  <a:cubicBezTo>
                    <a:pt x="1081832" y="1763323"/>
                    <a:pt x="1093599" y="1759312"/>
                    <a:pt x="1104045" y="1753235"/>
                  </a:cubicBezTo>
                  <a:cubicBezTo>
                    <a:pt x="1114490" y="1747157"/>
                    <a:pt x="1123254" y="1738960"/>
                    <a:pt x="1130335" y="1728643"/>
                  </a:cubicBezTo>
                  <a:cubicBezTo>
                    <a:pt x="1137416" y="1718327"/>
                    <a:pt x="1142016" y="1705812"/>
                    <a:pt x="1144136" y="1691100"/>
                  </a:cubicBezTo>
                  <a:cubicBezTo>
                    <a:pt x="1145756" y="1679849"/>
                    <a:pt x="1145433" y="1669827"/>
                    <a:pt x="1143167" y="1661035"/>
                  </a:cubicBezTo>
                  <a:cubicBezTo>
                    <a:pt x="1140899" y="1652242"/>
                    <a:pt x="1137395" y="1644376"/>
                    <a:pt x="1132653" y="1637436"/>
                  </a:cubicBezTo>
                  <a:cubicBezTo>
                    <a:pt x="1127911" y="1630495"/>
                    <a:pt x="1122250" y="1624305"/>
                    <a:pt x="1115673" y="1618867"/>
                  </a:cubicBezTo>
                  <a:cubicBezTo>
                    <a:pt x="1109095" y="1613429"/>
                    <a:pt x="1102305" y="1608439"/>
                    <a:pt x="1095303" y="1603896"/>
                  </a:cubicBezTo>
                  <a:cubicBezTo>
                    <a:pt x="1088301" y="1599355"/>
                    <a:pt x="1081418" y="1595013"/>
                    <a:pt x="1074652" y="1590873"/>
                  </a:cubicBezTo>
                  <a:cubicBezTo>
                    <a:pt x="1067887" y="1586733"/>
                    <a:pt x="1061911" y="1582485"/>
                    <a:pt x="1056722" y="1578131"/>
                  </a:cubicBezTo>
                  <a:cubicBezTo>
                    <a:pt x="1051534" y="1573776"/>
                    <a:pt x="1047572" y="1569083"/>
                    <a:pt x="1044837" y="1564051"/>
                  </a:cubicBezTo>
                  <a:cubicBezTo>
                    <a:pt x="1042102" y="1559020"/>
                    <a:pt x="1041181" y="1553402"/>
                    <a:pt x="1042075" y="1547200"/>
                  </a:cubicBezTo>
                  <a:cubicBezTo>
                    <a:pt x="1042677" y="1543017"/>
                    <a:pt x="1044006" y="1539159"/>
                    <a:pt x="1046062" y="1535627"/>
                  </a:cubicBezTo>
                  <a:cubicBezTo>
                    <a:pt x="1048116" y="1532095"/>
                    <a:pt x="1050886" y="1529219"/>
                    <a:pt x="1054371" y="1526997"/>
                  </a:cubicBezTo>
                  <a:cubicBezTo>
                    <a:pt x="1057857" y="1524775"/>
                    <a:pt x="1062017" y="1523240"/>
                    <a:pt x="1066850" y="1522390"/>
                  </a:cubicBezTo>
                  <a:cubicBezTo>
                    <a:pt x="1071684" y="1521541"/>
                    <a:pt x="1077202" y="1521563"/>
                    <a:pt x="1083404" y="1522456"/>
                  </a:cubicBezTo>
                  <a:cubicBezTo>
                    <a:pt x="1091337" y="1523599"/>
                    <a:pt x="1098482" y="1525622"/>
                    <a:pt x="1104836" y="1528525"/>
                  </a:cubicBezTo>
                  <a:cubicBezTo>
                    <a:pt x="1111191" y="1531428"/>
                    <a:pt x="1116721" y="1534434"/>
                    <a:pt x="1121426" y="1537540"/>
                  </a:cubicBezTo>
                  <a:cubicBezTo>
                    <a:pt x="1126132" y="1540648"/>
                    <a:pt x="1130070" y="1543460"/>
                    <a:pt x="1133240" y="1545978"/>
                  </a:cubicBezTo>
                  <a:cubicBezTo>
                    <a:pt x="1136411" y="1548497"/>
                    <a:pt x="1138790" y="1549870"/>
                    <a:pt x="1140377" y="1550099"/>
                  </a:cubicBezTo>
                  <a:cubicBezTo>
                    <a:pt x="1141963" y="1550327"/>
                    <a:pt x="1143288" y="1550077"/>
                    <a:pt x="1144350" y="1549346"/>
                  </a:cubicBezTo>
                  <a:cubicBezTo>
                    <a:pt x="1145412" y="1548616"/>
                    <a:pt x="1146331" y="1547349"/>
                    <a:pt x="1147106" y="1545547"/>
                  </a:cubicBezTo>
                  <a:cubicBezTo>
                    <a:pt x="1147880" y="1543745"/>
                    <a:pt x="1148584" y="1541416"/>
                    <a:pt x="1149216" y="1538562"/>
                  </a:cubicBezTo>
                  <a:cubicBezTo>
                    <a:pt x="1149847" y="1535709"/>
                    <a:pt x="1150465" y="1532191"/>
                    <a:pt x="1151068" y="1528008"/>
                  </a:cubicBezTo>
                  <a:cubicBezTo>
                    <a:pt x="1151608" y="1524258"/>
                    <a:pt x="1151988" y="1521110"/>
                    <a:pt x="1152207" y="1518565"/>
                  </a:cubicBezTo>
                  <a:cubicBezTo>
                    <a:pt x="1152426" y="1516021"/>
                    <a:pt x="1152475" y="1513892"/>
                    <a:pt x="1152354" y="1512182"/>
                  </a:cubicBezTo>
                  <a:cubicBezTo>
                    <a:pt x="1152232" y="1510471"/>
                    <a:pt x="1151992" y="1509075"/>
                    <a:pt x="1151633" y="1507993"/>
                  </a:cubicBezTo>
                  <a:cubicBezTo>
                    <a:pt x="1151273" y="1506909"/>
                    <a:pt x="1150476" y="1505544"/>
                    <a:pt x="1149242" y="1503893"/>
                  </a:cubicBezTo>
                  <a:cubicBezTo>
                    <a:pt x="1148007" y="1502243"/>
                    <a:pt x="1145310" y="1500014"/>
                    <a:pt x="1141150" y="1497206"/>
                  </a:cubicBezTo>
                  <a:cubicBezTo>
                    <a:pt x="1136991" y="1494399"/>
                    <a:pt x="1132150" y="1491713"/>
                    <a:pt x="1126630" y="1489152"/>
                  </a:cubicBezTo>
                  <a:cubicBezTo>
                    <a:pt x="1121110" y="1486589"/>
                    <a:pt x="1115105" y="1484326"/>
                    <a:pt x="1108615" y="1482361"/>
                  </a:cubicBezTo>
                  <a:cubicBezTo>
                    <a:pt x="1102126" y="1480394"/>
                    <a:pt x="1095564" y="1478934"/>
                    <a:pt x="1088929" y="1477978"/>
                  </a:cubicBezTo>
                  <a:close/>
                  <a:moveTo>
                    <a:pt x="1066673" y="9659"/>
                  </a:moveTo>
                  <a:cubicBezTo>
                    <a:pt x="1226129" y="32631"/>
                    <a:pt x="1370332" y="94640"/>
                    <a:pt x="1490999" y="184616"/>
                  </a:cubicBezTo>
                  <a:lnTo>
                    <a:pt x="1536421" y="222028"/>
                  </a:lnTo>
                  <a:lnTo>
                    <a:pt x="1524353" y="222070"/>
                  </a:lnTo>
                  <a:cubicBezTo>
                    <a:pt x="1501618" y="223497"/>
                    <a:pt x="1488431" y="236834"/>
                    <a:pt x="1484794" y="262082"/>
                  </a:cubicBezTo>
                  <a:lnTo>
                    <a:pt x="1354562" y="1166071"/>
                  </a:lnTo>
                  <a:cubicBezTo>
                    <a:pt x="1315273" y="1178843"/>
                    <a:pt x="1273230" y="1189217"/>
                    <a:pt x="1228434" y="1197193"/>
                  </a:cubicBezTo>
                  <a:cubicBezTo>
                    <a:pt x="1183638" y="1205169"/>
                    <a:pt x="1139051" y="1205960"/>
                    <a:pt x="1094673" y="1199567"/>
                  </a:cubicBezTo>
                  <a:cubicBezTo>
                    <a:pt x="1060191" y="1194599"/>
                    <a:pt x="1029518" y="1186168"/>
                    <a:pt x="1002656" y="1174277"/>
                  </a:cubicBezTo>
                  <a:cubicBezTo>
                    <a:pt x="975792" y="1162383"/>
                    <a:pt x="953238" y="1145818"/>
                    <a:pt x="934993" y="1124580"/>
                  </a:cubicBezTo>
                  <a:cubicBezTo>
                    <a:pt x="916747" y="1103342"/>
                    <a:pt x="903904" y="1076683"/>
                    <a:pt x="896463" y="1044605"/>
                  </a:cubicBezTo>
                  <a:cubicBezTo>
                    <a:pt x="889022" y="1012527"/>
                    <a:pt x="889942" y="967199"/>
                    <a:pt x="899226" y="908620"/>
                  </a:cubicBezTo>
                  <a:lnTo>
                    <a:pt x="1004899" y="175103"/>
                  </a:lnTo>
                  <a:cubicBezTo>
                    <a:pt x="1009735" y="141541"/>
                    <a:pt x="995064" y="122299"/>
                    <a:pt x="960889" y="117375"/>
                  </a:cubicBezTo>
                  <a:cubicBezTo>
                    <a:pt x="957682" y="116913"/>
                    <a:pt x="947174" y="116116"/>
                    <a:pt x="929363" y="114983"/>
                  </a:cubicBezTo>
                  <a:cubicBezTo>
                    <a:pt x="911552" y="113851"/>
                    <a:pt x="889999" y="112810"/>
                    <a:pt x="864702" y="111861"/>
                  </a:cubicBezTo>
                  <a:cubicBezTo>
                    <a:pt x="839406" y="110912"/>
                    <a:pt x="812233" y="110498"/>
                    <a:pt x="783185" y="110619"/>
                  </a:cubicBezTo>
                  <a:cubicBezTo>
                    <a:pt x="754138" y="110740"/>
                    <a:pt x="714557" y="111762"/>
                    <a:pt x="664446" y="113686"/>
                  </a:cubicBezTo>
                  <a:lnTo>
                    <a:pt x="659636" y="203087"/>
                  </a:lnTo>
                  <a:cubicBezTo>
                    <a:pt x="688368" y="205266"/>
                    <a:pt x="708371" y="207168"/>
                    <a:pt x="719648" y="208792"/>
                  </a:cubicBezTo>
                  <a:cubicBezTo>
                    <a:pt x="728932" y="210130"/>
                    <a:pt x="736886" y="212251"/>
                    <a:pt x="743510" y="215155"/>
                  </a:cubicBezTo>
                  <a:cubicBezTo>
                    <a:pt x="750134" y="218058"/>
                    <a:pt x="755309" y="221887"/>
                    <a:pt x="759034" y="226641"/>
                  </a:cubicBezTo>
                  <a:cubicBezTo>
                    <a:pt x="762759" y="231395"/>
                    <a:pt x="765384" y="238471"/>
                    <a:pt x="766907" y="247870"/>
                  </a:cubicBezTo>
                  <a:cubicBezTo>
                    <a:pt x="768431" y="257270"/>
                    <a:pt x="768100" y="269553"/>
                    <a:pt x="765915" y="284720"/>
                  </a:cubicBezTo>
                  <a:lnTo>
                    <a:pt x="665382" y="982556"/>
                  </a:lnTo>
                  <a:cubicBezTo>
                    <a:pt x="657747" y="1035555"/>
                    <a:pt x="659832" y="1083013"/>
                    <a:pt x="671636" y="1124931"/>
                  </a:cubicBezTo>
                  <a:cubicBezTo>
                    <a:pt x="683441" y="1166848"/>
                    <a:pt x="702562" y="1202780"/>
                    <a:pt x="728998" y="1232725"/>
                  </a:cubicBezTo>
                  <a:cubicBezTo>
                    <a:pt x="755434" y="1262671"/>
                    <a:pt x="787640" y="1286563"/>
                    <a:pt x="825616" y="1304398"/>
                  </a:cubicBezTo>
                  <a:cubicBezTo>
                    <a:pt x="863592" y="1322234"/>
                    <a:pt x="905010" y="1334383"/>
                    <a:pt x="949868" y="1340846"/>
                  </a:cubicBezTo>
                  <a:cubicBezTo>
                    <a:pt x="1020271" y="1350988"/>
                    <a:pt x="1091074" y="1349598"/>
                    <a:pt x="1162277" y="1336674"/>
                  </a:cubicBezTo>
                  <a:cubicBezTo>
                    <a:pt x="1233480" y="1323750"/>
                    <a:pt x="1293069" y="1304204"/>
                    <a:pt x="1341043" y="1278034"/>
                  </a:cubicBezTo>
                  <a:lnTo>
                    <a:pt x="1336236" y="1341256"/>
                  </a:lnTo>
                  <a:cubicBezTo>
                    <a:pt x="1333355" y="1369000"/>
                    <a:pt x="1345560" y="1384840"/>
                    <a:pt x="1372850" y="1388771"/>
                  </a:cubicBezTo>
                  <a:cubicBezTo>
                    <a:pt x="1378274" y="1389552"/>
                    <a:pt x="1386109" y="1390506"/>
                    <a:pt x="1396357" y="1391633"/>
                  </a:cubicBezTo>
                  <a:cubicBezTo>
                    <a:pt x="1406605" y="1392760"/>
                    <a:pt x="1418040" y="1393717"/>
                    <a:pt x="1430662" y="1394503"/>
                  </a:cubicBezTo>
                  <a:cubicBezTo>
                    <a:pt x="1443284" y="1395289"/>
                    <a:pt x="1456268" y="1395783"/>
                    <a:pt x="1469614" y="1395987"/>
                  </a:cubicBezTo>
                  <a:cubicBezTo>
                    <a:pt x="1482962" y="1396189"/>
                    <a:pt x="1494281" y="1396135"/>
                    <a:pt x="1503573" y="1395827"/>
                  </a:cubicBezTo>
                  <a:cubicBezTo>
                    <a:pt x="1531051" y="1395199"/>
                    <a:pt x="1546702" y="1381622"/>
                    <a:pt x="1550523" y="1355097"/>
                  </a:cubicBezTo>
                  <a:lnTo>
                    <a:pt x="1689739" y="388754"/>
                  </a:lnTo>
                  <a:lnTo>
                    <a:pt x="1774112" y="527374"/>
                  </a:lnTo>
                  <a:cubicBezTo>
                    <a:pt x="1852488" y="689183"/>
                    <a:pt x="1885048" y="875325"/>
                    <a:pt x="1857482" y="1066673"/>
                  </a:cubicBezTo>
                  <a:cubicBezTo>
                    <a:pt x="1820727" y="1321804"/>
                    <a:pt x="1684039" y="1537885"/>
                    <a:pt x="1492757" y="1680993"/>
                  </a:cubicBezTo>
                  <a:lnTo>
                    <a:pt x="1343605" y="1771776"/>
                  </a:lnTo>
                  <a:lnTo>
                    <a:pt x="1342991" y="1765021"/>
                  </a:lnTo>
                  <a:cubicBezTo>
                    <a:pt x="1342520" y="1763186"/>
                    <a:pt x="1341800" y="1761794"/>
                    <a:pt x="1340832" y="1760846"/>
                  </a:cubicBezTo>
                  <a:cubicBezTo>
                    <a:pt x="1339865" y="1759896"/>
                    <a:pt x="1338731" y="1759328"/>
                    <a:pt x="1337434" y="1759141"/>
                  </a:cubicBezTo>
                  <a:lnTo>
                    <a:pt x="1236611" y="1744616"/>
                  </a:lnTo>
                  <a:lnTo>
                    <a:pt x="1247987" y="1665646"/>
                  </a:lnTo>
                  <a:lnTo>
                    <a:pt x="1332584" y="1677833"/>
                  </a:lnTo>
                  <a:cubicBezTo>
                    <a:pt x="1333882" y="1678020"/>
                    <a:pt x="1335123" y="1677830"/>
                    <a:pt x="1336309" y="1677266"/>
                  </a:cubicBezTo>
                  <a:cubicBezTo>
                    <a:pt x="1337495" y="1676700"/>
                    <a:pt x="1338568" y="1675640"/>
                    <a:pt x="1339528" y="1674085"/>
                  </a:cubicBezTo>
                  <a:cubicBezTo>
                    <a:pt x="1340488" y="1672530"/>
                    <a:pt x="1341346" y="1670409"/>
                    <a:pt x="1342101" y="1667720"/>
                  </a:cubicBezTo>
                  <a:cubicBezTo>
                    <a:pt x="1342857" y="1665031"/>
                    <a:pt x="1343536" y="1661596"/>
                    <a:pt x="1344139" y="1657412"/>
                  </a:cubicBezTo>
                  <a:cubicBezTo>
                    <a:pt x="1344721" y="1653374"/>
                    <a:pt x="1345034" y="1649922"/>
                    <a:pt x="1345078" y="1647057"/>
                  </a:cubicBezTo>
                  <a:cubicBezTo>
                    <a:pt x="1345123" y="1644193"/>
                    <a:pt x="1344904" y="1641880"/>
                    <a:pt x="1344422" y="1640117"/>
                  </a:cubicBezTo>
                  <a:cubicBezTo>
                    <a:pt x="1343939" y="1638354"/>
                    <a:pt x="1343214" y="1636999"/>
                    <a:pt x="1342247" y="1636049"/>
                  </a:cubicBezTo>
                  <a:cubicBezTo>
                    <a:pt x="1341279" y="1635099"/>
                    <a:pt x="1340147" y="1634532"/>
                    <a:pt x="1338849" y="1634345"/>
                  </a:cubicBezTo>
                  <a:lnTo>
                    <a:pt x="1254252" y="1622158"/>
                  </a:lnTo>
                  <a:lnTo>
                    <a:pt x="1264102" y="1553789"/>
                  </a:lnTo>
                  <a:lnTo>
                    <a:pt x="1364060" y="1568189"/>
                  </a:lnTo>
                  <a:cubicBezTo>
                    <a:pt x="1365358" y="1568376"/>
                    <a:pt x="1366569" y="1568145"/>
                    <a:pt x="1367693" y="1567498"/>
                  </a:cubicBezTo>
                  <a:cubicBezTo>
                    <a:pt x="1368817" y="1566850"/>
                    <a:pt x="1369864" y="1565712"/>
                    <a:pt x="1370834" y="1564085"/>
                  </a:cubicBezTo>
                  <a:cubicBezTo>
                    <a:pt x="1371805" y="1562459"/>
                    <a:pt x="1372673" y="1560264"/>
                    <a:pt x="1373439" y="1557504"/>
                  </a:cubicBezTo>
                  <a:cubicBezTo>
                    <a:pt x="1374205" y="1554743"/>
                    <a:pt x="1374878" y="1551343"/>
                    <a:pt x="1375460" y="1547305"/>
                  </a:cubicBezTo>
                  <a:cubicBezTo>
                    <a:pt x="1376084" y="1542978"/>
                    <a:pt x="1376418" y="1539382"/>
                    <a:pt x="1376463" y="1536517"/>
                  </a:cubicBezTo>
                  <a:cubicBezTo>
                    <a:pt x="1376507" y="1533653"/>
                    <a:pt x="1376299" y="1531267"/>
                    <a:pt x="1375837" y="1529360"/>
                  </a:cubicBezTo>
                  <a:cubicBezTo>
                    <a:pt x="1375376" y="1527453"/>
                    <a:pt x="1374692" y="1526067"/>
                    <a:pt x="1373786" y="1525200"/>
                  </a:cubicBezTo>
                  <a:cubicBezTo>
                    <a:pt x="1372881" y="1524333"/>
                    <a:pt x="1371778" y="1523806"/>
                    <a:pt x="1370481" y="1523619"/>
                  </a:cubicBezTo>
                  <a:lnTo>
                    <a:pt x="1230714" y="1503484"/>
                  </a:lnTo>
                  <a:cubicBezTo>
                    <a:pt x="1225954" y="1502798"/>
                    <a:pt x="1221749" y="1503628"/>
                    <a:pt x="1218098" y="1505973"/>
                  </a:cubicBezTo>
                  <a:cubicBezTo>
                    <a:pt x="1214447" y="1508318"/>
                    <a:pt x="1212165" y="1512664"/>
                    <a:pt x="1211251" y="1519010"/>
                  </a:cubicBezTo>
                  <a:lnTo>
                    <a:pt x="1176092" y="1763062"/>
                  </a:lnTo>
                  <a:cubicBezTo>
                    <a:pt x="1175178" y="1769408"/>
                    <a:pt x="1176140" y="1774222"/>
                    <a:pt x="1178980" y="1777502"/>
                  </a:cubicBezTo>
                  <a:cubicBezTo>
                    <a:pt x="1181821" y="1780782"/>
                    <a:pt x="1185621" y="1782765"/>
                    <a:pt x="1190381" y="1783450"/>
                  </a:cubicBezTo>
                  <a:lnTo>
                    <a:pt x="1285648" y="1797175"/>
                  </a:lnTo>
                  <a:lnTo>
                    <a:pt x="1256924" y="1809416"/>
                  </a:lnTo>
                  <a:cubicBezTo>
                    <a:pt x="1115766" y="1861672"/>
                    <a:pt x="959925" y="1880455"/>
                    <a:pt x="800468" y="1857483"/>
                  </a:cubicBezTo>
                  <a:cubicBezTo>
                    <a:pt x="641011" y="1834511"/>
                    <a:pt x="496808" y="1772503"/>
                    <a:pt x="376142" y="1682527"/>
                  </a:cubicBezTo>
                  <a:lnTo>
                    <a:pt x="349194" y="1660331"/>
                  </a:lnTo>
                  <a:lnTo>
                    <a:pt x="352788" y="1658809"/>
                  </a:lnTo>
                  <a:cubicBezTo>
                    <a:pt x="353892" y="1657790"/>
                    <a:pt x="354547" y="1656559"/>
                    <a:pt x="354755" y="1655117"/>
                  </a:cubicBezTo>
                  <a:lnTo>
                    <a:pt x="367628" y="1565761"/>
                  </a:lnTo>
                  <a:lnTo>
                    <a:pt x="390995" y="1569128"/>
                  </a:lnTo>
                  <a:cubicBezTo>
                    <a:pt x="409457" y="1571787"/>
                    <a:pt x="425815" y="1571935"/>
                    <a:pt x="440070" y="1569572"/>
                  </a:cubicBezTo>
                  <a:cubicBezTo>
                    <a:pt x="454324" y="1567208"/>
                    <a:pt x="466736" y="1562555"/>
                    <a:pt x="477306" y="1555612"/>
                  </a:cubicBezTo>
                  <a:cubicBezTo>
                    <a:pt x="487876" y="1548669"/>
                    <a:pt x="496486" y="1539493"/>
                    <a:pt x="503135" y="1528083"/>
                  </a:cubicBezTo>
                  <a:cubicBezTo>
                    <a:pt x="509785" y="1516673"/>
                    <a:pt x="514243" y="1503108"/>
                    <a:pt x="516508" y="1487385"/>
                  </a:cubicBezTo>
                  <a:cubicBezTo>
                    <a:pt x="518150" y="1475991"/>
                    <a:pt x="518044" y="1465486"/>
                    <a:pt x="516190" y="1455869"/>
                  </a:cubicBezTo>
                  <a:cubicBezTo>
                    <a:pt x="514336" y="1446252"/>
                    <a:pt x="510873" y="1437583"/>
                    <a:pt x="505803" y="1429859"/>
                  </a:cubicBezTo>
                  <a:cubicBezTo>
                    <a:pt x="500731" y="1422135"/>
                    <a:pt x="494226" y="1415419"/>
                    <a:pt x="486289" y="1409711"/>
                  </a:cubicBezTo>
                  <a:cubicBezTo>
                    <a:pt x="478351" y="1404002"/>
                    <a:pt x="470318" y="1399717"/>
                    <a:pt x="462191" y="1396853"/>
                  </a:cubicBezTo>
                  <a:cubicBezTo>
                    <a:pt x="454065" y="1393989"/>
                    <a:pt x="447045" y="1391873"/>
                    <a:pt x="441131" y="1390506"/>
                  </a:cubicBezTo>
                  <a:cubicBezTo>
                    <a:pt x="435219" y="1389139"/>
                    <a:pt x="428944" y="1387978"/>
                    <a:pt x="422310" y="1387022"/>
                  </a:cubicBezTo>
                  <a:lnTo>
                    <a:pt x="356320" y="1377515"/>
                  </a:lnTo>
                  <a:cubicBezTo>
                    <a:pt x="350550" y="1376684"/>
                    <a:pt x="345654" y="1377708"/>
                    <a:pt x="341632" y="1380589"/>
                  </a:cubicBezTo>
                  <a:cubicBezTo>
                    <a:pt x="337611" y="1383469"/>
                    <a:pt x="335111" y="1388299"/>
                    <a:pt x="334135" y="1395079"/>
                  </a:cubicBezTo>
                  <a:lnTo>
                    <a:pt x="301746" y="1619900"/>
                  </a:lnTo>
                  <a:lnTo>
                    <a:pt x="186149" y="1492758"/>
                  </a:lnTo>
                  <a:cubicBezTo>
                    <a:pt x="43040" y="1301476"/>
                    <a:pt x="-27097" y="1055600"/>
                    <a:pt x="9659" y="800469"/>
                  </a:cubicBezTo>
                  <a:cubicBezTo>
                    <a:pt x="83169" y="290206"/>
                    <a:pt x="556410" y="-63851"/>
                    <a:pt x="1066673" y="9659"/>
                  </a:cubicBezTo>
                  <a:close/>
                </a:path>
              </a:pathLst>
            </a:custGeom>
          </p:spPr>
        </p:pic>
      </p:grpSp>
      <p:sp>
        <p:nvSpPr>
          <p:cNvPr id="59" name="Isosceles Triangle 24"/>
          <p:cNvSpPr/>
          <p:nvPr userDrawn="1"/>
        </p:nvSpPr>
        <p:spPr>
          <a:xfrm flipV="1">
            <a:off x="5462082" y="0"/>
            <a:ext cx="776032" cy="504967"/>
          </a:xfrm>
          <a:custGeom>
            <a:avLst/>
            <a:gdLst>
              <a:gd name="connsiteX0" fmla="*/ 0 w 457200"/>
              <a:gd name="connsiteY0" fmla="*/ 761285 h 761285"/>
              <a:gd name="connsiteX1" fmla="*/ 228600 w 457200"/>
              <a:gd name="connsiteY1" fmla="*/ 0 h 761285"/>
              <a:gd name="connsiteX2" fmla="*/ 457200 w 457200"/>
              <a:gd name="connsiteY2" fmla="*/ 761285 h 761285"/>
              <a:gd name="connsiteX3" fmla="*/ 0 w 457200"/>
              <a:gd name="connsiteY3" fmla="*/ 761285 h 761285"/>
              <a:gd name="connsiteX0" fmla="*/ 0 w 457200"/>
              <a:gd name="connsiteY0" fmla="*/ 540155 h 540155"/>
              <a:gd name="connsiteX1" fmla="*/ 13447 w 457200"/>
              <a:gd name="connsiteY1" fmla="*/ 0 h 540155"/>
              <a:gd name="connsiteX2" fmla="*/ 457200 w 457200"/>
              <a:gd name="connsiteY2" fmla="*/ 540155 h 540155"/>
              <a:gd name="connsiteX3" fmla="*/ 0 w 457200"/>
              <a:gd name="connsiteY3" fmla="*/ 540155 h 540155"/>
              <a:gd name="connsiteX0" fmla="*/ 33974 w 491174"/>
              <a:gd name="connsiteY0" fmla="*/ 403677 h 403677"/>
              <a:gd name="connsiteX1" fmla="*/ 0 w 491174"/>
              <a:gd name="connsiteY1" fmla="*/ 0 h 403677"/>
              <a:gd name="connsiteX2" fmla="*/ 491174 w 491174"/>
              <a:gd name="connsiteY2" fmla="*/ 403677 h 403677"/>
              <a:gd name="connsiteX3" fmla="*/ 33974 w 491174"/>
              <a:gd name="connsiteY3" fmla="*/ 403677 h 403677"/>
              <a:gd name="connsiteX0" fmla="*/ 0 w 457200"/>
              <a:gd name="connsiteY0" fmla="*/ 444620 h 444620"/>
              <a:gd name="connsiteX1" fmla="*/ 120145 w 457200"/>
              <a:gd name="connsiteY1" fmla="*/ 0 h 444620"/>
              <a:gd name="connsiteX2" fmla="*/ 457200 w 457200"/>
              <a:gd name="connsiteY2" fmla="*/ 444620 h 444620"/>
              <a:gd name="connsiteX3" fmla="*/ 0 w 457200"/>
              <a:gd name="connsiteY3" fmla="*/ 444620 h 444620"/>
              <a:gd name="connsiteX0" fmla="*/ 146599 w 337055"/>
              <a:gd name="connsiteY0" fmla="*/ 0 h 504967"/>
              <a:gd name="connsiteX1" fmla="*/ 0 w 337055"/>
              <a:gd name="connsiteY1" fmla="*/ 60347 h 504967"/>
              <a:gd name="connsiteX2" fmla="*/ 337055 w 337055"/>
              <a:gd name="connsiteY2" fmla="*/ 504967 h 504967"/>
              <a:gd name="connsiteX3" fmla="*/ 146599 w 337055"/>
              <a:gd name="connsiteY3" fmla="*/ 0 h 504967"/>
            </a:gdLst>
            <a:ahLst/>
            <a:cxnLst>
              <a:cxn ang="0">
                <a:pos x="connsiteX0" y="connsiteY0"/>
              </a:cxn>
              <a:cxn ang="0">
                <a:pos x="connsiteX1" y="connsiteY1"/>
              </a:cxn>
              <a:cxn ang="0">
                <a:pos x="connsiteX2" y="connsiteY2"/>
              </a:cxn>
              <a:cxn ang="0">
                <a:pos x="connsiteX3" y="connsiteY3"/>
              </a:cxn>
            </a:cxnLst>
            <a:rect l="l" t="t" r="r" b="b"/>
            <a:pathLst>
              <a:path w="337055" h="504967">
                <a:moveTo>
                  <a:pt x="146599" y="0"/>
                </a:moveTo>
                <a:lnTo>
                  <a:pt x="0" y="60347"/>
                </a:lnTo>
                <a:lnTo>
                  <a:pt x="337055" y="504967"/>
                </a:lnTo>
                <a:lnTo>
                  <a:pt x="146599" y="0"/>
                </a:lnTo>
                <a:close/>
              </a:path>
            </a:pathLst>
          </a:custGeom>
          <a:solidFill>
            <a:srgbClr val="0594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p:cNvSpPr>
            <a:spLocks noGrp="1"/>
          </p:cNvSpPr>
          <p:nvPr>
            <p:ph type="ctrTitle" hasCustomPrompt="1"/>
          </p:nvPr>
        </p:nvSpPr>
        <p:spPr>
          <a:xfrm>
            <a:off x="685800" y="1478723"/>
            <a:ext cx="7772400" cy="1463040"/>
          </a:xfrm>
          <a:prstGeom prst="rect">
            <a:avLst/>
          </a:prstGeom>
          <a:noFill/>
        </p:spPr>
        <p:txBody>
          <a:bodyPr anchor="t" anchorCtr="0"/>
          <a:lstStyle>
            <a:lvl1pPr algn="ctr">
              <a:defRPr sz="3200" b="1" baseline="0">
                <a:solidFill>
                  <a:srgbClr val="0070C0"/>
                </a:solidFill>
                <a:latin typeface="+mj-lt"/>
              </a:defRPr>
            </a:lvl1pPr>
          </a:lstStyle>
          <a:p>
            <a:r>
              <a:rPr lang="en-US" dirty="0"/>
              <a:t>Title of the presentation</a:t>
            </a:r>
          </a:p>
        </p:txBody>
      </p:sp>
      <p:cxnSp>
        <p:nvCxnSpPr>
          <p:cNvPr id="26" name="Straight Connector 25"/>
          <p:cNvCxnSpPr/>
          <p:nvPr userDrawn="1"/>
        </p:nvCxnSpPr>
        <p:spPr>
          <a:xfrm>
            <a:off x="728890" y="3200400"/>
            <a:ext cx="768622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6" name="Subtitle 2"/>
          <p:cNvSpPr>
            <a:spLocks noGrp="1"/>
          </p:cNvSpPr>
          <p:nvPr>
            <p:ph type="subTitle" idx="1" hasCustomPrompt="1"/>
          </p:nvPr>
        </p:nvSpPr>
        <p:spPr>
          <a:xfrm>
            <a:off x="1444373" y="3429000"/>
            <a:ext cx="6248400" cy="662158"/>
          </a:xfrm>
        </p:spPr>
        <p:txBody>
          <a:bodyPr/>
          <a:lstStyle>
            <a:lvl1pPr marL="0" indent="0" algn="ctr">
              <a:buNone/>
              <a:defRPr sz="2600" b="1" baseline="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Author names</a:t>
            </a:r>
          </a:p>
        </p:txBody>
      </p:sp>
      <p:sp>
        <p:nvSpPr>
          <p:cNvPr id="37" name="Subtitle 2"/>
          <p:cNvSpPr txBox="1">
            <a:spLocks/>
          </p:cNvSpPr>
          <p:nvPr userDrawn="1"/>
        </p:nvSpPr>
        <p:spPr bwMode="auto">
          <a:xfrm>
            <a:off x="720473" y="4187120"/>
            <a:ext cx="7696200" cy="1481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2400" b="0">
                <a:solidFill>
                  <a:schemeClr val="bg1"/>
                </a:solidFill>
                <a:latin typeface="+mn-lt"/>
                <a:ea typeface="+mn-ea"/>
                <a:cs typeface="Times New Roman" panose="02020603050405020304" pitchFamily="18" charset="0"/>
              </a:defRPr>
            </a:lvl1pPr>
            <a:lvl2pPr marL="4572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2pPr>
            <a:lvl3pPr marL="9144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3pPr>
            <a:lvl4pPr marL="13716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4pPr>
            <a:lvl5pPr marL="18288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5pPr>
            <a:lvl6pPr marL="2286000" indent="0" algn="ctr" rtl="0" eaLnBrk="1" fontAlgn="base" hangingPunct="1">
              <a:spcBef>
                <a:spcPct val="20000"/>
              </a:spcBef>
              <a:spcAft>
                <a:spcPct val="0"/>
              </a:spcAft>
              <a:buNone/>
              <a:defRPr sz="2000">
                <a:solidFill>
                  <a:schemeClr val="tx1"/>
                </a:solidFill>
                <a:latin typeface="+mn-lt"/>
                <a:cs typeface="+mn-cs"/>
              </a:defRPr>
            </a:lvl6pPr>
            <a:lvl7pPr marL="2743200" indent="0" algn="ctr" rtl="0" eaLnBrk="1" fontAlgn="base" hangingPunct="1">
              <a:spcBef>
                <a:spcPct val="20000"/>
              </a:spcBef>
              <a:spcAft>
                <a:spcPct val="0"/>
              </a:spcAft>
              <a:buNone/>
              <a:defRPr sz="2000">
                <a:solidFill>
                  <a:schemeClr val="tx1"/>
                </a:solidFill>
                <a:latin typeface="+mn-lt"/>
                <a:cs typeface="+mn-cs"/>
              </a:defRPr>
            </a:lvl7pPr>
            <a:lvl8pPr marL="3200400" indent="0" algn="ctr" rtl="0" eaLnBrk="1" fontAlgn="base" hangingPunct="1">
              <a:spcBef>
                <a:spcPct val="20000"/>
              </a:spcBef>
              <a:spcAft>
                <a:spcPct val="0"/>
              </a:spcAft>
              <a:buNone/>
              <a:defRPr sz="2000">
                <a:solidFill>
                  <a:schemeClr val="tx1"/>
                </a:solidFill>
                <a:latin typeface="+mn-lt"/>
                <a:cs typeface="+mn-cs"/>
              </a:defRPr>
            </a:lvl8pPr>
            <a:lvl9pPr marL="3657600" indent="0" algn="ctr" rtl="0" eaLnBrk="1" fontAlgn="base" hangingPunct="1">
              <a:spcBef>
                <a:spcPct val="20000"/>
              </a:spcBef>
              <a:spcAft>
                <a:spcPct val="0"/>
              </a:spcAft>
              <a:buNone/>
              <a:defRPr sz="2000">
                <a:solidFill>
                  <a:schemeClr val="tx1"/>
                </a:solidFill>
                <a:latin typeface="+mn-lt"/>
                <a:cs typeface="+mn-cs"/>
              </a:defRPr>
            </a:lvl9pPr>
          </a:lstStyle>
          <a:p>
            <a:r>
              <a:rPr lang="en-US" sz="1900" kern="0" dirty="0">
                <a:solidFill>
                  <a:schemeClr val="tx1">
                    <a:lumMod val="50000"/>
                  </a:schemeClr>
                </a:solidFill>
                <a:latin typeface="+mj-lt"/>
              </a:rPr>
              <a:t>Process-Energy-Environmental</a:t>
            </a:r>
            <a:r>
              <a:rPr lang="en-US" sz="1900" kern="0" baseline="0" dirty="0">
                <a:solidFill>
                  <a:schemeClr val="tx1">
                    <a:lumMod val="50000"/>
                  </a:schemeClr>
                </a:solidFill>
                <a:latin typeface="+mj-lt"/>
              </a:rPr>
              <a:t> Systems Engineering (PEESE)</a:t>
            </a:r>
          </a:p>
          <a:p>
            <a:r>
              <a:rPr lang="en-US" sz="1900" kern="0" baseline="0" dirty="0">
                <a:solidFill>
                  <a:schemeClr val="tx1">
                    <a:lumMod val="50000"/>
                  </a:schemeClr>
                </a:solidFill>
                <a:latin typeface="+mj-lt"/>
              </a:rPr>
              <a:t>Department of Chemical and Biomolecular Engineering</a:t>
            </a:r>
          </a:p>
          <a:p>
            <a:r>
              <a:rPr lang="en-US" sz="1900" kern="0" baseline="0" dirty="0">
                <a:solidFill>
                  <a:schemeClr val="tx1">
                    <a:lumMod val="50000"/>
                  </a:schemeClr>
                </a:solidFill>
                <a:latin typeface="+mj-lt"/>
              </a:rPr>
              <a:t>Cornell University</a:t>
            </a:r>
          </a:p>
          <a:p>
            <a:r>
              <a:rPr lang="en-US" sz="1900" kern="0" baseline="0" dirty="0">
                <a:solidFill>
                  <a:schemeClr val="tx1">
                    <a:lumMod val="50000"/>
                  </a:schemeClr>
                </a:solidFill>
                <a:latin typeface="+mj-lt"/>
              </a:rPr>
              <a:t>Ithaca, NY</a:t>
            </a:r>
            <a:endParaRPr lang="en-US" sz="1900" kern="0" dirty="0">
              <a:solidFill>
                <a:schemeClr val="tx1">
                  <a:lumMod val="50000"/>
                </a:schemeClr>
              </a:solidFill>
              <a:latin typeface="+mj-lt"/>
            </a:endParaRPr>
          </a:p>
        </p:txBody>
      </p:sp>
      <p:sp>
        <p:nvSpPr>
          <p:cNvPr id="38" name="Subtitle 2"/>
          <p:cNvSpPr txBox="1">
            <a:spLocks/>
          </p:cNvSpPr>
          <p:nvPr userDrawn="1"/>
        </p:nvSpPr>
        <p:spPr bwMode="auto">
          <a:xfrm>
            <a:off x="1558538" y="5764619"/>
            <a:ext cx="6026924" cy="488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None/>
              <a:defRPr sz="2400" b="0">
                <a:solidFill>
                  <a:schemeClr val="bg1"/>
                </a:solidFill>
                <a:latin typeface="+mn-lt"/>
                <a:ea typeface="+mn-ea"/>
                <a:cs typeface="Times New Roman" panose="02020603050405020304" pitchFamily="18" charset="0"/>
              </a:defRPr>
            </a:lvl1pPr>
            <a:lvl2pPr marL="4572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2pPr>
            <a:lvl3pPr marL="9144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3pPr>
            <a:lvl4pPr marL="13716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4pPr>
            <a:lvl5pPr marL="1828800" indent="0" algn="ctr" rtl="0" eaLnBrk="1" fontAlgn="base" hangingPunct="1">
              <a:spcBef>
                <a:spcPct val="20000"/>
              </a:spcBef>
              <a:spcAft>
                <a:spcPct val="0"/>
              </a:spcAft>
              <a:buNone/>
              <a:defRPr sz="2000">
                <a:solidFill>
                  <a:schemeClr val="bg1"/>
                </a:solidFill>
                <a:latin typeface="Times New Roman" panose="02020603050405020304" pitchFamily="18" charset="0"/>
                <a:cs typeface="Times New Roman" panose="02020603050405020304" pitchFamily="18" charset="0"/>
              </a:defRPr>
            </a:lvl5pPr>
            <a:lvl6pPr marL="2286000" indent="0" algn="ctr" rtl="0" eaLnBrk="1" fontAlgn="base" hangingPunct="1">
              <a:spcBef>
                <a:spcPct val="20000"/>
              </a:spcBef>
              <a:spcAft>
                <a:spcPct val="0"/>
              </a:spcAft>
              <a:buNone/>
              <a:defRPr sz="2000">
                <a:solidFill>
                  <a:schemeClr val="tx1"/>
                </a:solidFill>
                <a:latin typeface="+mn-lt"/>
                <a:cs typeface="+mn-cs"/>
              </a:defRPr>
            </a:lvl6pPr>
            <a:lvl7pPr marL="2743200" indent="0" algn="ctr" rtl="0" eaLnBrk="1" fontAlgn="base" hangingPunct="1">
              <a:spcBef>
                <a:spcPct val="20000"/>
              </a:spcBef>
              <a:spcAft>
                <a:spcPct val="0"/>
              </a:spcAft>
              <a:buNone/>
              <a:defRPr sz="2000">
                <a:solidFill>
                  <a:schemeClr val="tx1"/>
                </a:solidFill>
                <a:latin typeface="+mn-lt"/>
                <a:cs typeface="+mn-cs"/>
              </a:defRPr>
            </a:lvl7pPr>
            <a:lvl8pPr marL="3200400" indent="0" algn="ctr" rtl="0" eaLnBrk="1" fontAlgn="base" hangingPunct="1">
              <a:spcBef>
                <a:spcPct val="20000"/>
              </a:spcBef>
              <a:spcAft>
                <a:spcPct val="0"/>
              </a:spcAft>
              <a:buNone/>
              <a:defRPr sz="2000">
                <a:solidFill>
                  <a:schemeClr val="tx1"/>
                </a:solidFill>
                <a:latin typeface="+mn-lt"/>
                <a:cs typeface="+mn-cs"/>
              </a:defRPr>
            </a:lvl8pPr>
            <a:lvl9pPr marL="3657600" indent="0" algn="ctr" rtl="0" eaLnBrk="1" fontAlgn="base" hangingPunct="1">
              <a:spcBef>
                <a:spcPct val="20000"/>
              </a:spcBef>
              <a:spcAft>
                <a:spcPct val="0"/>
              </a:spcAft>
              <a:buNone/>
              <a:defRPr sz="2000">
                <a:solidFill>
                  <a:schemeClr val="tx1"/>
                </a:solidFill>
                <a:latin typeface="+mn-lt"/>
                <a:cs typeface="+mn-cs"/>
              </a:defRPr>
            </a:lvl9pPr>
          </a:lstStyle>
          <a:p>
            <a:r>
              <a:rPr lang="en-US" sz="2100" u="none" kern="0" baseline="0" dirty="0">
                <a:solidFill>
                  <a:srgbClr val="0070C0"/>
                </a:solidFill>
                <a:latin typeface="+mj-lt"/>
              </a:rPr>
              <a:t>www.peese.org</a:t>
            </a:r>
          </a:p>
        </p:txBody>
      </p:sp>
      <p:sp>
        <p:nvSpPr>
          <p:cNvPr id="24" name="Rectangle 5"/>
          <p:cNvSpPr>
            <a:spLocks noGrp="1" noChangeArrowheads="1"/>
          </p:cNvSpPr>
          <p:nvPr>
            <p:ph type="ftr" sz="quarter" idx="3"/>
          </p:nvPr>
        </p:nvSpPr>
        <p:spPr>
          <a:xfrm>
            <a:off x="685800" y="6602104"/>
            <a:ext cx="7772400" cy="255896"/>
          </a:xfrm>
          <a:prstGeom prst="rect">
            <a:avLst/>
          </a:prstGeom>
          <a:ln/>
        </p:spPr>
        <p:txBody>
          <a:bodyPr/>
          <a:lstStyle>
            <a:lvl1pPr algn="ctr">
              <a:defRPr sz="1050" b="1">
                <a:solidFill>
                  <a:schemeClr val="tx1">
                    <a:lumMod val="50000"/>
                  </a:schemeClr>
                </a:solidFill>
                <a:latin typeface="+mj-lt"/>
              </a:defRPr>
            </a:lvl1pPr>
          </a:lstStyle>
          <a:p>
            <a:endParaRPr lang="en-US" dirty="0"/>
          </a:p>
        </p:txBody>
      </p:sp>
    </p:spTree>
    <p:extLst>
      <p:ext uri="{BB962C8B-B14F-4D97-AF65-F5344CB8AC3E}">
        <p14:creationId xmlns:p14="http://schemas.microsoft.com/office/powerpoint/2010/main" val="1339794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20" name="Group 19"/>
          <p:cNvGrpSpPr/>
          <p:nvPr userDrawn="1"/>
        </p:nvGrpSpPr>
        <p:grpSpPr>
          <a:xfrm>
            <a:off x="0" y="0"/>
            <a:ext cx="9144000" cy="914400"/>
            <a:chOff x="0" y="0"/>
            <a:chExt cx="9144000" cy="914400"/>
          </a:xfrm>
        </p:grpSpPr>
        <p:sp>
          <p:nvSpPr>
            <p:cNvPr id="21" name="Rectangle 20"/>
            <p:cNvSpPr/>
            <p:nvPr userDrawn="1"/>
          </p:nvSpPr>
          <p:spPr>
            <a:xfrm flipH="1">
              <a:off x="0" y="0"/>
              <a:ext cx="9144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userDrawn="1"/>
          </p:nvSpPr>
          <p:spPr>
            <a:xfrm flipH="1" flipV="1">
              <a:off x="4648200" y="0"/>
              <a:ext cx="4495800" cy="457200"/>
            </a:xfrm>
            <a:prstGeom prst="triangle">
              <a:avLst>
                <a:gd name="adj" fmla="val 25697"/>
              </a:avLst>
            </a:prstGeom>
            <a:solidFill>
              <a:srgbClr val="006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7"/>
            <p:cNvSpPr/>
            <p:nvPr userDrawn="1"/>
          </p:nvSpPr>
          <p:spPr>
            <a:xfrm flipH="1">
              <a:off x="7985075" y="457200"/>
              <a:ext cx="398347" cy="457200"/>
            </a:xfrm>
            <a:custGeom>
              <a:avLst/>
              <a:gdLst>
                <a:gd name="connsiteX0" fmla="*/ 0 w 844171"/>
                <a:gd name="connsiteY0" fmla="*/ 457200 h 457200"/>
                <a:gd name="connsiteX1" fmla="*/ 398347 w 844171"/>
                <a:gd name="connsiteY1" fmla="*/ 0 h 457200"/>
                <a:gd name="connsiteX2" fmla="*/ 844171 w 844171"/>
                <a:gd name="connsiteY2" fmla="*/ 457200 h 457200"/>
                <a:gd name="connsiteX3" fmla="*/ 0 w 844171"/>
                <a:gd name="connsiteY3" fmla="*/ 457200 h 457200"/>
                <a:gd name="connsiteX0" fmla="*/ 0 w 398347"/>
                <a:gd name="connsiteY0" fmla="*/ 457200 h 457200"/>
                <a:gd name="connsiteX1" fmla="*/ 398347 w 398347"/>
                <a:gd name="connsiteY1" fmla="*/ 0 h 457200"/>
                <a:gd name="connsiteX2" fmla="*/ 289162 w 398347"/>
                <a:gd name="connsiteY2" fmla="*/ 457200 h 457200"/>
                <a:gd name="connsiteX3" fmla="*/ 0 w 398347"/>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398347" h="457200">
                  <a:moveTo>
                    <a:pt x="0" y="457200"/>
                  </a:moveTo>
                  <a:lnTo>
                    <a:pt x="398347" y="0"/>
                  </a:lnTo>
                  <a:lnTo>
                    <a:pt x="289162" y="457200"/>
                  </a:lnTo>
                  <a:lnTo>
                    <a:pt x="0" y="457200"/>
                  </a:lnTo>
                  <a:close/>
                </a:path>
              </a:pathLst>
            </a:custGeom>
            <a:solidFill>
              <a:srgbClr val="0088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userDrawn="1"/>
          </p:nvSpPr>
          <p:spPr>
            <a:xfrm flipH="1">
              <a:off x="7028880" y="457200"/>
              <a:ext cx="1066516" cy="457200"/>
            </a:xfrm>
            <a:prstGeom prst="triangle">
              <a:avLst>
                <a:gd name="adj" fmla="val 10554"/>
              </a:avLst>
            </a:prstGeom>
            <a:solidFill>
              <a:srgbClr val="3BAB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p:cNvSpPr/>
            <p:nvPr userDrawn="1"/>
          </p:nvSpPr>
          <p:spPr>
            <a:xfrm flipH="1">
              <a:off x="4694349" y="0"/>
              <a:ext cx="3290726" cy="914400"/>
            </a:xfrm>
            <a:custGeom>
              <a:avLst/>
              <a:gdLst>
                <a:gd name="connsiteX0" fmla="*/ 0 w 2228280"/>
                <a:gd name="connsiteY0" fmla="*/ 0 h 914400"/>
                <a:gd name="connsiteX1" fmla="*/ 2228280 w 2228280"/>
                <a:gd name="connsiteY1" fmla="*/ 0 h 914400"/>
                <a:gd name="connsiteX2" fmla="*/ 2228280 w 2228280"/>
                <a:gd name="connsiteY2" fmla="*/ 914400 h 914400"/>
                <a:gd name="connsiteX3" fmla="*/ 0 w 2228280"/>
                <a:gd name="connsiteY3" fmla="*/ 914400 h 914400"/>
                <a:gd name="connsiteX4" fmla="*/ 0 w 2228280"/>
                <a:gd name="connsiteY4" fmla="*/ 0 h 914400"/>
                <a:gd name="connsiteX0" fmla="*/ 0 w 2228280"/>
                <a:gd name="connsiteY0" fmla="*/ 0 h 914400"/>
                <a:gd name="connsiteX1" fmla="*/ 2228280 w 2228280"/>
                <a:gd name="connsiteY1" fmla="*/ 0 h 914400"/>
                <a:gd name="connsiteX2" fmla="*/ 2228280 w 2228280"/>
                <a:gd name="connsiteY2" fmla="*/ 914400 h 914400"/>
                <a:gd name="connsiteX3" fmla="*/ 1036320 w 2228280"/>
                <a:gd name="connsiteY3" fmla="*/ 896982 h 914400"/>
                <a:gd name="connsiteX4" fmla="*/ 0 w 2228280"/>
                <a:gd name="connsiteY4" fmla="*/ 0 h 914400"/>
                <a:gd name="connsiteX0" fmla="*/ 0 w 2228280"/>
                <a:gd name="connsiteY0" fmla="*/ 0 h 923108"/>
                <a:gd name="connsiteX1" fmla="*/ 2228280 w 2228280"/>
                <a:gd name="connsiteY1" fmla="*/ 0 h 923108"/>
                <a:gd name="connsiteX2" fmla="*/ 2228280 w 2228280"/>
                <a:gd name="connsiteY2" fmla="*/ 914400 h 923108"/>
                <a:gd name="connsiteX3" fmla="*/ 1045029 w 2228280"/>
                <a:gd name="connsiteY3" fmla="*/ 923108 h 923108"/>
                <a:gd name="connsiteX4" fmla="*/ 0 w 2228280"/>
                <a:gd name="connsiteY4" fmla="*/ 0 h 923108"/>
                <a:gd name="connsiteX0" fmla="*/ 0 w 3168806"/>
                <a:gd name="connsiteY0" fmla="*/ 461555 h 923108"/>
                <a:gd name="connsiteX1" fmla="*/ 3168806 w 3168806"/>
                <a:gd name="connsiteY1" fmla="*/ 0 h 923108"/>
                <a:gd name="connsiteX2" fmla="*/ 3168806 w 3168806"/>
                <a:gd name="connsiteY2" fmla="*/ 914400 h 923108"/>
                <a:gd name="connsiteX3" fmla="*/ 1985555 w 3168806"/>
                <a:gd name="connsiteY3" fmla="*/ 923108 h 923108"/>
                <a:gd name="connsiteX4" fmla="*/ 0 w 3168806"/>
                <a:gd name="connsiteY4" fmla="*/ 461555 h 923108"/>
                <a:gd name="connsiteX0" fmla="*/ 0 w 3168806"/>
                <a:gd name="connsiteY0" fmla="*/ 461555 h 923108"/>
                <a:gd name="connsiteX1" fmla="*/ 1636097 w 3168806"/>
                <a:gd name="connsiteY1" fmla="*/ 0 h 923108"/>
                <a:gd name="connsiteX2" fmla="*/ 3168806 w 3168806"/>
                <a:gd name="connsiteY2" fmla="*/ 914400 h 923108"/>
                <a:gd name="connsiteX3" fmla="*/ 1985555 w 3168806"/>
                <a:gd name="connsiteY3" fmla="*/ 923108 h 923108"/>
                <a:gd name="connsiteX4" fmla="*/ 0 w 3168806"/>
                <a:gd name="connsiteY4" fmla="*/ 461555 h 923108"/>
                <a:gd name="connsiteX0" fmla="*/ 0 w 3290726"/>
                <a:gd name="connsiteY0" fmla="*/ 461555 h 923108"/>
                <a:gd name="connsiteX1" fmla="*/ 1636097 w 3290726"/>
                <a:gd name="connsiteY1" fmla="*/ 0 h 923108"/>
                <a:gd name="connsiteX2" fmla="*/ 3290726 w 3290726"/>
                <a:gd name="connsiteY2" fmla="*/ 0 h 923108"/>
                <a:gd name="connsiteX3" fmla="*/ 1985555 w 3290726"/>
                <a:gd name="connsiteY3" fmla="*/ 923108 h 923108"/>
                <a:gd name="connsiteX4" fmla="*/ 0 w 3290726"/>
                <a:gd name="connsiteY4" fmla="*/ 461555 h 923108"/>
                <a:gd name="connsiteX0" fmla="*/ 0 w 3290726"/>
                <a:gd name="connsiteY0" fmla="*/ 461555 h 914400"/>
                <a:gd name="connsiteX1" fmla="*/ 1636097 w 3290726"/>
                <a:gd name="connsiteY1" fmla="*/ 0 h 914400"/>
                <a:gd name="connsiteX2" fmla="*/ 3290726 w 3290726"/>
                <a:gd name="connsiteY2" fmla="*/ 0 h 914400"/>
                <a:gd name="connsiteX3" fmla="*/ 940526 w 3290726"/>
                <a:gd name="connsiteY3" fmla="*/ 914400 h 914400"/>
                <a:gd name="connsiteX4" fmla="*/ 0 w 3290726"/>
                <a:gd name="connsiteY4" fmla="*/ 461555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726" h="914400">
                  <a:moveTo>
                    <a:pt x="0" y="461555"/>
                  </a:moveTo>
                  <a:lnTo>
                    <a:pt x="1636097" y="0"/>
                  </a:lnTo>
                  <a:lnTo>
                    <a:pt x="3290726" y="0"/>
                  </a:lnTo>
                  <a:lnTo>
                    <a:pt x="940526" y="914400"/>
                  </a:lnTo>
                  <a:lnTo>
                    <a:pt x="0" y="461555"/>
                  </a:lnTo>
                  <a:close/>
                </a:path>
              </a:pathLst>
            </a:custGeom>
            <a:solidFill>
              <a:srgbClr val="007AD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userDrawn="1"/>
        </p:nvGrpSpPr>
        <p:grpSpPr>
          <a:xfrm>
            <a:off x="8153400" y="6096000"/>
            <a:ext cx="1002587" cy="762000"/>
            <a:chOff x="8153400" y="6096000"/>
            <a:chExt cx="1002587" cy="762000"/>
          </a:xfrm>
        </p:grpSpPr>
        <p:sp>
          <p:nvSpPr>
            <p:cNvPr id="5" name="Isosceles Triangle 4"/>
            <p:cNvSpPr/>
            <p:nvPr userDrawn="1"/>
          </p:nvSpPr>
          <p:spPr>
            <a:xfrm>
              <a:off x="8153400" y="6400800"/>
              <a:ext cx="990600" cy="457200"/>
            </a:xfrm>
            <a:prstGeom prst="triangle">
              <a:avLst>
                <a:gd name="adj"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5400000" flipV="1">
              <a:off x="8546387" y="6248400"/>
              <a:ext cx="762000" cy="457200"/>
            </a:xfrm>
            <a:prstGeom prst="triangle">
              <a:avLst>
                <a:gd name="adj" fmla="val 100000"/>
              </a:avLst>
            </a:prstGeom>
            <a:solidFill>
              <a:srgbClr val="0088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85800" y="1143000"/>
            <a:ext cx="7772400" cy="480060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152400" y="45378"/>
            <a:ext cx="8088288" cy="838200"/>
          </a:xfrm>
        </p:spPr>
        <p:txBody>
          <a:bodyPr/>
          <a:lstStyle>
            <a:lvl1pPr>
              <a:defRPr b="1">
                <a:solidFill>
                  <a:schemeClr val="tx1"/>
                </a:solidFill>
              </a:defRPr>
            </a:lvl1pPr>
          </a:lstStyle>
          <a:p>
            <a:r>
              <a:rPr lang="en-US" dirty="0"/>
              <a:t>Click to edit Master title style</a:t>
            </a:r>
          </a:p>
        </p:txBody>
      </p:sp>
      <p:sp>
        <p:nvSpPr>
          <p:cNvPr id="17" name="Rectangle 6"/>
          <p:cNvSpPr>
            <a:spLocks noGrp="1" noChangeArrowheads="1"/>
          </p:cNvSpPr>
          <p:nvPr>
            <p:ph type="sldNum" sz="quarter" idx="4"/>
          </p:nvPr>
        </p:nvSpPr>
        <p:spPr bwMode="auto">
          <a:xfrm>
            <a:off x="8686800" y="6553200"/>
            <a:ext cx="457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b="1">
                <a:solidFill>
                  <a:schemeClr val="tx1"/>
                </a:solidFill>
                <a:cs typeface="+mn-cs"/>
              </a:defRPr>
            </a:lvl1pPr>
          </a:lstStyle>
          <a:p>
            <a:fld id="{798D22C8-B87E-4B3F-80DE-4E1777DA98C0}" type="slidenum">
              <a:rPr lang="en-US" smtClean="0"/>
              <a:pPr/>
              <a:t>‹#›</a:t>
            </a:fld>
            <a:endParaRPr lang="en-US" dirty="0"/>
          </a:p>
        </p:txBody>
      </p:sp>
      <p:sp>
        <p:nvSpPr>
          <p:cNvPr id="16" name="Freeform 15"/>
          <p:cNvSpPr/>
          <p:nvPr userDrawn="1"/>
        </p:nvSpPr>
        <p:spPr>
          <a:xfrm>
            <a:off x="8365792" y="130504"/>
            <a:ext cx="653104" cy="653104"/>
          </a:xfrm>
          <a:custGeom>
            <a:avLst/>
            <a:gdLst/>
            <a:ahLst/>
            <a:cxnLst/>
            <a:rect l="l" t="t" r="r" b="b"/>
            <a:pathLst>
              <a:path w="1866900" h="1866900">
                <a:moveTo>
                  <a:pt x="463436" y="1499543"/>
                </a:moveTo>
                <a:lnTo>
                  <a:pt x="487918" y="1499543"/>
                </a:lnTo>
                <a:cubicBezTo>
                  <a:pt x="493893" y="1499543"/>
                  <a:pt x="499686" y="1499944"/>
                  <a:pt x="505296" y="1500745"/>
                </a:cubicBezTo>
                <a:cubicBezTo>
                  <a:pt x="510907" y="1501547"/>
                  <a:pt x="516262" y="1503478"/>
                  <a:pt x="521363" y="1506538"/>
                </a:cubicBezTo>
                <a:cubicBezTo>
                  <a:pt x="526463" y="1509598"/>
                  <a:pt x="530762" y="1514334"/>
                  <a:pt x="534260" y="1520746"/>
                </a:cubicBezTo>
                <a:cubicBezTo>
                  <a:pt x="537757" y="1527158"/>
                  <a:pt x="539506" y="1535319"/>
                  <a:pt x="539506" y="1545229"/>
                </a:cubicBezTo>
                <a:cubicBezTo>
                  <a:pt x="539506" y="1552515"/>
                  <a:pt x="538486" y="1559255"/>
                  <a:pt x="536446" y="1565448"/>
                </a:cubicBezTo>
                <a:cubicBezTo>
                  <a:pt x="534405" y="1571642"/>
                  <a:pt x="531418" y="1576961"/>
                  <a:pt x="527483" y="1581406"/>
                </a:cubicBezTo>
                <a:cubicBezTo>
                  <a:pt x="523549" y="1585850"/>
                  <a:pt x="518485" y="1589311"/>
                  <a:pt x="512291" y="1591789"/>
                </a:cubicBezTo>
                <a:cubicBezTo>
                  <a:pt x="506098" y="1594266"/>
                  <a:pt x="498411" y="1595505"/>
                  <a:pt x="489230" y="1595505"/>
                </a:cubicBezTo>
                <a:lnTo>
                  <a:pt x="463436" y="1595505"/>
                </a:lnTo>
                <a:close/>
                <a:moveTo>
                  <a:pt x="880197" y="1455169"/>
                </a:moveTo>
                <a:cubicBezTo>
                  <a:pt x="875388" y="1455169"/>
                  <a:pt x="871344" y="1456590"/>
                  <a:pt x="868065" y="1459432"/>
                </a:cubicBezTo>
                <a:cubicBezTo>
                  <a:pt x="864786" y="1462273"/>
                  <a:pt x="863147" y="1466900"/>
                  <a:pt x="863147" y="1473312"/>
                </a:cubicBezTo>
                <a:lnTo>
                  <a:pt x="863147" y="1719883"/>
                </a:lnTo>
                <a:cubicBezTo>
                  <a:pt x="863147" y="1726295"/>
                  <a:pt x="864786" y="1730922"/>
                  <a:pt x="868065" y="1733764"/>
                </a:cubicBezTo>
                <a:cubicBezTo>
                  <a:pt x="871344" y="1736605"/>
                  <a:pt x="875388" y="1738026"/>
                  <a:pt x="880197" y="1738026"/>
                </a:cubicBezTo>
                <a:lnTo>
                  <a:pt x="1022281" y="1738026"/>
                </a:lnTo>
                <a:cubicBezTo>
                  <a:pt x="1023593" y="1738026"/>
                  <a:pt x="1024795" y="1737625"/>
                  <a:pt x="1025888" y="1736824"/>
                </a:cubicBezTo>
                <a:cubicBezTo>
                  <a:pt x="1026981" y="1736022"/>
                  <a:pt x="1027892" y="1734747"/>
                  <a:pt x="1028620" y="1732999"/>
                </a:cubicBezTo>
                <a:cubicBezTo>
                  <a:pt x="1029349" y="1731250"/>
                  <a:pt x="1029895" y="1728955"/>
                  <a:pt x="1030260" y="1726113"/>
                </a:cubicBezTo>
                <a:cubicBezTo>
                  <a:pt x="1030624" y="1723271"/>
                  <a:pt x="1030806" y="1719737"/>
                  <a:pt x="1030806" y="1715511"/>
                </a:cubicBezTo>
                <a:cubicBezTo>
                  <a:pt x="1030806" y="1711285"/>
                  <a:pt x="1030624" y="1707751"/>
                  <a:pt x="1030260" y="1704910"/>
                </a:cubicBezTo>
                <a:cubicBezTo>
                  <a:pt x="1029895" y="1702068"/>
                  <a:pt x="1029349" y="1699773"/>
                  <a:pt x="1028620" y="1698024"/>
                </a:cubicBezTo>
                <a:cubicBezTo>
                  <a:pt x="1027892" y="1696275"/>
                  <a:pt x="1026981" y="1695000"/>
                  <a:pt x="1025888" y="1694199"/>
                </a:cubicBezTo>
                <a:cubicBezTo>
                  <a:pt x="1024795" y="1693397"/>
                  <a:pt x="1023593" y="1692996"/>
                  <a:pt x="1022281" y="1692996"/>
                </a:cubicBezTo>
                <a:lnTo>
                  <a:pt x="920418" y="1692996"/>
                </a:lnTo>
                <a:lnTo>
                  <a:pt x="920418" y="1613211"/>
                </a:lnTo>
                <a:lnTo>
                  <a:pt x="1005887" y="1613211"/>
                </a:lnTo>
                <a:cubicBezTo>
                  <a:pt x="1007198" y="1613211"/>
                  <a:pt x="1008401" y="1612846"/>
                  <a:pt x="1009493" y="1612118"/>
                </a:cubicBezTo>
                <a:cubicBezTo>
                  <a:pt x="1010586" y="1611389"/>
                  <a:pt x="1011497" y="1610187"/>
                  <a:pt x="1012226" y="1608511"/>
                </a:cubicBezTo>
                <a:cubicBezTo>
                  <a:pt x="1012954" y="1606835"/>
                  <a:pt x="1013501" y="1604613"/>
                  <a:pt x="1013865" y="1601844"/>
                </a:cubicBezTo>
                <a:cubicBezTo>
                  <a:pt x="1014230" y="1599075"/>
                  <a:pt x="1014412" y="1595578"/>
                  <a:pt x="1014412" y="1591351"/>
                </a:cubicBezTo>
                <a:cubicBezTo>
                  <a:pt x="1014412" y="1587271"/>
                  <a:pt x="1014230" y="1583810"/>
                  <a:pt x="1013865" y="1580968"/>
                </a:cubicBezTo>
                <a:cubicBezTo>
                  <a:pt x="1013501" y="1578127"/>
                  <a:pt x="1012954" y="1575868"/>
                  <a:pt x="1012226" y="1574192"/>
                </a:cubicBezTo>
                <a:cubicBezTo>
                  <a:pt x="1011497" y="1572516"/>
                  <a:pt x="1010586" y="1571278"/>
                  <a:pt x="1009493" y="1570476"/>
                </a:cubicBezTo>
                <a:cubicBezTo>
                  <a:pt x="1008401" y="1569674"/>
                  <a:pt x="1007198" y="1569274"/>
                  <a:pt x="1005887" y="1569274"/>
                </a:cubicBezTo>
                <a:lnTo>
                  <a:pt x="920418" y="1569274"/>
                </a:lnTo>
                <a:lnTo>
                  <a:pt x="920418" y="1500199"/>
                </a:lnTo>
                <a:lnTo>
                  <a:pt x="1021407" y="1500199"/>
                </a:lnTo>
                <a:cubicBezTo>
                  <a:pt x="1022718" y="1500199"/>
                  <a:pt x="1023884" y="1499798"/>
                  <a:pt x="1024904" y="1498997"/>
                </a:cubicBezTo>
                <a:cubicBezTo>
                  <a:pt x="1025924" y="1498195"/>
                  <a:pt x="1026799" y="1496920"/>
                  <a:pt x="1027527" y="1495171"/>
                </a:cubicBezTo>
                <a:cubicBezTo>
                  <a:pt x="1028256" y="1493423"/>
                  <a:pt x="1028802" y="1491127"/>
                  <a:pt x="1029167" y="1488286"/>
                </a:cubicBezTo>
                <a:cubicBezTo>
                  <a:pt x="1029531" y="1485444"/>
                  <a:pt x="1029713" y="1481983"/>
                  <a:pt x="1029713" y="1477903"/>
                </a:cubicBezTo>
                <a:cubicBezTo>
                  <a:pt x="1029713" y="1473531"/>
                  <a:pt x="1029531" y="1469924"/>
                  <a:pt x="1029167" y="1467082"/>
                </a:cubicBezTo>
                <a:cubicBezTo>
                  <a:pt x="1028802" y="1464241"/>
                  <a:pt x="1028256" y="1461909"/>
                  <a:pt x="1027527" y="1460087"/>
                </a:cubicBezTo>
                <a:cubicBezTo>
                  <a:pt x="1026799" y="1458266"/>
                  <a:pt x="1025924" y="1456991"/>
                  <a:pt x="1024904" y="1456262"/>
                </a:cubicBezTo>
                <a:cubicBezTo>
                  <a:pt x="1023884" y="1455533"/>
                  <a:pt x="1022718" y="1455169"/>
                  <a:pt x="1021407" y="1455169"/>
                </a:cubicBezTo>
                <a:close/>
                <a:moveTo>
                  <a:pt x="661122" y="1455169"/>
                </a:moveTo>
                <a:cubicBezTo>
                  <a:pt x="656313" y="1455169"/>
                  <a:pt x="652269" y="1456590"/>
                  <a:pt x="648990" y="1459432"/>
                </a:cubicBezTo>
                <a:cubicBezTo>
                  <a:pt x="645711" y="1462273"/>
                  <a:pt x="644072" y="1466900"/>
                  <a:pt x="644072" y="1473312"/>
                </a:cubicBezTo>
                <a:lnTo>
                  <a:pt x="644072" y="1719883"/>
                </a:lnTo>
                <a:cubicBezTo>
                  <a:pt x="644072" y="1726295"/>
                  <a:pt x="645711" y="1730922"/>
                  <a:pt x="648990" y="1733764"/>
                </a:cubicBezTo>
                <a:cubicBezTo>
                  <a:pt x="652269" y="1736605"/>
                  <a:pt x="656313" y="1738026"/>
                  <a:pt x="661122" y="1738026"/>
                </a:cubicBezTo>
                <a:lnTo>
                  <a:pt x="803206" y="1738026"/>
                </a:lnTo>
                <a:cubicBezTo>
                  <a:pt x="804518" y="1738026"/>
                  <a:pt x="805720" y="1737625"/>
                  <a:pt x="806813" y="1736824"/>
                </a:cubicBezTo>
                <a:cubicBezTo>
                  <a:pt x="807906" y="1736022"/>
                  <a:pt x="808817" y="1734747"/>
                  <a:pt x="809545" y="1732999"/>
                </a:cubicBezTo>
                <a:cubicBezTo>
                  <a:pt x="810274" y="1731250"/>
                  <a:pt x="810820" y="1728955"/>
                  <a:pt x="811185" y="1726113"/>
                </a:cubicBezTo>
                <a:cubicBezTo>
                  <a:pt x="811549" y="1723271"/>
                  <a:pt x="811731" y="1719737"/>
                  <a:pt x="811731" y="1715511"/>
                </a:cubicBezTo>
                <a:cubicBezTo>
                  <a:pt x="811731" y="1711285"/>
                  <a:pt x="811549" y="1707751"/>
                  <a:pt x="811185" y="1704910"/>
                </a:cubicBezTo>
                <a:cubicBezTo>
                  <a:pt x="810820" y="1702068"/>
                  <a:pt x="810274" y="1699773"/>
                  <a:pt x="809545" y="1698024"/>
                </a:cubicBezTo>
                <a:cubicBezTo>
                  <a:pt x="808817" y="1696275"/>
                  <a:pt x="807906" y="1695000"/>
                  <a:pt x="806813" y="1694199"/>
                </a:cubicBezTo>
                <a:cubicBezTo>
                  <a:pt x="805720" y="1693397"/>
                  <a:pt x="804518" y="1692996"/>
                  <a:pt x="803206" y="1692996"/>
                </a:cubicBezTo>
                <a:lnTo>
                  <a:pt x="701343" y="1692996"/>
                </a:lnTo>
                <a:lnTo>
                  <a:pt x="701343" y="1613211"/>
                </a:lnTo>
                <a:lnTo>
                  <a:pt x="786812" y="1613211"/>
                </a:lnTo>
                <a:cubicBezTo>
                  <a:pt x="788123" y="1613211"/>
                  <a:pt x="789326" y="1612846"/>
                  <a:pt x="790418" y="1612118"/>
                </a:cubicBezTo>
                <a:cubicBezTo>
                  <a:pt x="791511" y="1611389"/>
                  <a:pt x="792422" y="1610187"/>
                  <a:pt x="793151" y="1608511"/>
                </a:cubicBezTo>
                <a:cubicBezTo>
                  <a:pt x="793880" y="1606835"/>
                  <a:pt x="794426" y="1604613"/>
                  <a:pt x="794790" y="1601844"/>
                </a:cubicBezTo>
                <a:cubicBezTo>
                  <a:pt x="795155" y="1599075"/>
                  <a:pt x="795337" y="1595578"/>
                  <a:pt x="795337" y="1591351"/>
                </a:cubicBezTo>
                <a:cubicBezTo>
                  <a:pt x="795337" y="1587271"/>
                  <a:pt x="795155" y="1583810"/>
                  <a:pt x="794790" y="1580968"/>
                </a:cubicBezTo>
                <a:cubicBezTo>
                  <a:pt x="794426" y="1578127"/>
                  <a:pt x="793880" y="1575868"/>
                  <a:pt x="793151" y="1574192"/>
                </a:cubicBezTo>
                <a:cubicBezTo>
                  <a:pt x="792422" y="1572516"/>
                  <a:pt x="791511" y="1571278"/>
                  <a:pt x="790418" y="1570476"/>
                </a:cubicBezTo>
                <a:cubicBezTo>
                  <a:pt x="789326" y="1569674"/>
                  <a:pt x="788123" y="1569274"/>
                  <a:pt x="786812" y="1569274"/>
                </a:cubicBezTo>
                <a:lnTo>
                  <a:pt x="701343" y="1569274"/>
                </a:lnTo>
                <a:lnTo>
                  <a:pt x="701343" y="1500199"/>
                </a:lnTo>
                <a:lnTo>
                  <a:pt x="802332" y="1500199"/>
                </a:lnTo>
                <a:cubicBezTo>
                  <a:pt x="803643" y="1500199"/>
                  <a:pt x="804809" y="1499798"/>
                  <a:pt x="805829" y="1498997"/>
                </a:cubicBezTo>
                <a:cubicBezTo>
                  <a:pt x="806849" y="1498195"/>
                  <a:pt x="807724" y="1496920"/>
                  <a:pt x="808452" y="1495171"/>
                </a:cubicBezTo>
                <a:cubicBezTo>
                  <a:pt x="809181" y="1493423"/>
                  <a:pt x="809727" y="1491127"/>
                  <a:pt x="810092" y="1488286"/>
                </a:cubicBezTo>
                <a:cubicBezTo>
                  <a:pt x="810456" y="1485444"/>
                  <a:pt x="810638" y="1481983"/>
                  <a:pt x="810638" y="1477903"/>
                </a:cubicBezTo>
                <a:cubicBezTo>
                  <a:pt x="810638" y="1473531"/>
                  <a:pt x="810456" y="1469924"/>
                  <a:pt x="810092" y="1467082"/>
                </a:cubicBezTo>
                <a:cubicBezTo>
                  <a:pt x="809727" y="1464241"/>
                  <a:pt x="809181" y="1461909"/>
                  <a:pt x="808452" y="1460087"/>
                </a:cubicBezTo>
                <a:cubicBezTo>
                  <a:pt x="807724" y="1458266"/>
                  <a:pt x="806849" y="1456991"/>
                  <a:pt x="805829" y="1456262"/>
                </a:cubicBezTo>
                <a:cubicBezTo>
                  <a:pt x="804809" y="1455533"/>
                  <a:pt x="803643" y="1455169"/>
                  <a:pt x="802332" y="1455169"/>
                </a:cubicBezTo>
                <a:close/>
                <a:moveTo>
                  <a:pt x="1164849" y="1450141"/>
                </a:moveTo>
                <a:cubicBezTo>
                  <a:pt x="1151879" y="1450141"/>
                  <a:pt x="1139602" y="1451817"/>
                  <a:pt x="1128016" y="1455169"/>
                </a:cubicBezTo>
                <a:cubicBezTo>
                  <a:pt x="1116431" y="1458521"/>
                  <a:pt x="1106376" y="1463585"/>
                  <a:pt x="1097851" y="1470361"/>
                </a:cubicBezTo>
                <a:cubicBezTo>
                  <a:pt x="1089326" y="1477138"/>
                  <a:pt x="1082549" y="1485663"/>
                  <a:pt x="1077522" y="1495936"/>
                </a:cubicBezTo>
                <a:cubicBezTo>
                  <a:pt x="1072494" y="1506210"/>
                  <a:pt x="1069980" y="1518123"/>
                  <a:pt x="1069980" y="1531676"/>
                </a:cubicBezTo>
                <a:cubicBezTo>
                  <a:pt x="1069980" y="1543480"/>
                  <a:pt x="1071729" y="1553608"/>
                  <a:pt x="1075227" y="1562060"/>
                </a:cubicBezTo>
                <a:cubicBezTo>
                  <a:pt x="1078724" y="1570512"/>
                  <a:pt x="1083278" y="1577835"/>
                  <a:pt x="1088889" y="1584029"/>
                </a:cubicBezTo>
                <a:cubicBezTo>
                  <a:pt x="1094499" y="1590222"/>
                  <a:pt x="1100875" y="1595541"/>
                  <a:pt x="1108015" y="1599986"/>
                </a:cubicBezTo>
                <a:cubicBezTo>
                  <a:pt x="1115156" y="1604430"/>
                  <a:pt x="1122515" y="1608402"/>
                  <a:pt x="1130093" y="1611899"/>
                </a:cubicBezTo>
                <a:cubicBezTo>
                  <a:pt x="1137671" y="1615397"/>
                  <a:pt x="1145030" y="1618712"/>
                  <a:pt x="1152171" y="1621845"/>
                </a:cubicBezTo>
                <a:cubicBezTo>
                  <a:pt x="1159311" y="1624978"/>
                  <a:pt x="1165687" y="1628330"/>
                  <a:pt x="1171298" y="1631900"/>
                </a:cubicBezTo>
                <a:cubicBezTo>
                  <a:pt x="1176908" y="1635470"/>
                  <a:pt x="1181462" y="1639551"/>
                  <a:pt x="1184959" y="1644141"/>
                </a:cubicBezTo>
                <a:cubicBezTo>
                  <a:pt x="1188457" y="1648732"/>
                  <a:pt x="1190206" y="1654233"/>
                  <a:pt x="1190206" y="1660645"/>
                </a:cubicBezTo>
                <a:cubicBezTo>
                  <a:pt x="1190206" y="1666183"/>
                  <a:pt x="1189186" y="1671210"/>
                  <a:pt x="1187145" y="1675728"/>
                </a:cubicBezTo>
                <a:cubicBezTo>
                  <a:pt x="1185105" y="1680245"/>
                  <a:pt x="1182154" y="1684034"/>
                  <a:pt x="1178292" y="1687094"/>
                </a:cubicBezTo>
                <a:cubicBezTo>
                  <a:pt x="1174431" y="1690155"/>
                  <a:pt x="1169731" y="1692523"/>
                  <a:pt x="1164193" y="1694199"/>
                </a:cubicBezTo>
                <a:cubicBezTo>
                  <a:pt x="1158656" y="1695875"/>
                  <a:pt x="1152389" y="1696712"/>
                  <a:pt x="1145394" y="1696712"/>
                </a:cubicBezTo>
                <a:cubicBezTo>
                  <a:pt x="1134756" y="1696712"/>
                  <a:pt x="1125393" y="1695510"/>
                  <a:pt x="1117305" y="1693106"/>
                </a:cubicBezTo>
                <a:cubicBezTo>
                  <a:pt x="1109218" y="1690701"/>
                  <a:pt x="1102259" y="1688042"/>
                  <a:pt x="1096430" y="1685127"/>
                </a:cubicBezTo>
                <a:cubicBezTo>
                  <a:pt x="1090601" y="1682213"/>
                  <a:pt x="1085828" y="1679553"/>
                  <a:pt x="1082112" y="1677149"/>
                </a:cubicBezTo>
                <a:cubicBezTo>
                  <a:pt x="1078396" y="1674744"/>
                  <a:pt x="1075518" y="1673542"/>
                  <a:pt x="1073478" y="1673542"/>
                </a:cubicBezTo>
                <a:cubicBezTo>
                  <a:pt x="1072021" y="1673542"/>
                  <a:pt x="1070746" y="1673943"/>
                  <a:pt x="1069653" y="1674744"/>
                </a:cubicBezTo>
                <a:cubicBezTo>
                  <a:pt x="1068560" y="1675546"/>
                  <a:pt x="1067685" y="1676894"/>
                  <a:pt x="1067029" y="1678788"/>
                </a:cubicBezTo>
                <a:cubicBezTo>
                  <a:pt x="1066374" y="1680682"/>
                  <a:pt x="1065900" y="1683160"/>
                  <a:pt x="1065609" y="1686220"/>
                </a:cubicBezTo>
                <a:cubicBezTo>
                  <a:pt x="1065317" y="1689280"/>
                  <a:pt x="1065171" y="1693069"/>
                  <a:pt x="1065171" y="1697587"/>
                </a:cubicBezTo>
                <a:cubicBezTo>
                  <a:pt x="1065171" y="1704290"/>
                  <a:pt x="1065572" y="1709427"/>
                  <a:pt x="1066374" y="1712998"/>
                </a:cubicBezTo>
                <a:cubicBezTo>
                  <a:pt x="1067175" y="1716568"/>
                  <a:pt x="1068523" y="1719300"/>
                  <a:pt x="1070418" y="1721195"/>
                </a:cubicBezTo>
                <a:cubicBezTo>
                  <a:pt x="1072312" y="1723089"/>
                  <a:pt x="1075409" y="1725275"/>
                  <a:pt x="1079708" y="1727752"/>
                </a:cubicBezTo>
                <a:cubicBezTo>
                  <a:pt x="1084007" y="1730230"/>
                  <a:pt x="1089362" y="1732598"/>
                  <a:pt x="1095774" y="1734857"/>
                </a:cubicBezTo>
                <a:cubicBezTo>
                  <a:pt x="1102186" y="1737115"/>
                  <a:pt x="1109582" y="1739046"/>
                  <a:pt x="1117961" y="1740649"/>
                </a:cubicBezTo>
                <a:cubicBezTo>
                  <a:pt x="1126341" y="1742252"/>
                  <a:pt x="1135412" y="1743054"/>
                  <a:pt x="1145176" y="1743054"/>
                </a:cubicBezTo>
                <a:cubicBezTo>
                  <a:pt x="1159603" y="1743054"/>
                  <a:pt x="1173156" y="1741159"/>
                  <a:pt x="1185834" y="1737370"/>
                </a:cubicBezTo>
                <a:cubicBezTo>
                  <a:pt x="1198512" y="1733582"/>
                  <a:pt x="1209587" y="1727935"/>
                  <a:pt x="1219060" y="1720430"/>
                </a:cubicBezTo>
                <a:cubicBezTo>
                  <a:pt x="1228532" y="1712925"/>
                  <a:pt x="1236037" y="1703562"/>
                  <a:pt x="1241575" y="1692341"/>
                </a:cubicBezTo>
                <a:cubicBezTo>
                  <a:pt x="1247112" y="1681120"/>
                  <a:pt x="1249881" y="1668077"/>
                  <a:pt x="1249881" y="1653213"/>
                </a:cubicBezTo>
                <a:cubicBezTo>
                  <a:pt x="1249881" y="1641846"/>
                  <a:pt x="1248132" y="1631973"/>
                  <a:pt x="1244635" y="1623594"/>
                </a:cubicBezTo>
                <a:cubicBezTo>
                  <a:pt x="1241137" y="1615214"/>
                  <a:pt x="1236547" y="1607928"/>
                  <a:pt x="1230864" y="1601735"/>
                </a:cubicBezTo>
                <a:cubicBezTo>
                  <a:pt x="1225180" y="1595541"/>
                  <a:pt x="1218695" y="1590222"/>
                  <a:pt x="1211409" y="1585777"/>
                </a:cubicBezTo>
                <a:cubicBezTo>
                  <a:pt x="1204123" y="1581333"/>
                  <a:pt x="1196691" y="1577362"/>
                  <a:pt x="1189113" y="1573864"/>
                </a:cubicBezTo>
                <a:cubicBezTo>
                  <a:pt x="1181535" y="1570367"/>
                  <a:pt x="1174103" y="1567051"/>
                  <a:pt x="1166816" y="1563918"/>
                </a:cubicBezTo>
                <a:cubicBezTo>
                  <a:pt x="1159530" y="1560785"/>
                  <a:pt x="1153009" y="1557433"/>
                  <a:pt x="1147252" y="1553863"/>
                </a:cubicBezTo>
                <a:cubicBezTo>
                  <a:pt x="1141496" y="1550293"/>
                  <a:pt x="1136906" y="1546212"/>
                  <a:pt x="1133481" y="1541622"/>
                </a:cubicBezTo>
                <a:cubicBezTo>
                  <a:pt x="1130057" y="1537032"/>
                  <a:pt x="1128344" y="1531603"/>
                  <a:pt x="1128344" y="1525337"/>
                </a:cubicBezTo>
                <a:cubicBezTo>
                  <a:pt x="1128344" y="1521111"/>
                  <a:pt x="1129109" y="1517103"/>
                  <a:pt x="1130640" y="1513314"/>
                </a:cubicBezTo>
                <a:cubicBezTo>
                  <a:pt x="1132170" y="1509525"/>
                  <a:pt x="1134501" y="1506283"/>
                  <a:pt x="1137634" y="1503587"/>
                </a:cubicBezTo>
                <a:cubicBezTo>
                  <a:pt x="1140768" y="1500891"/>
                  <a:pt x="1144666" y="1498778"/>
                  <a:pt x="1149329" y="1497248"/>
                </a:cubicBezTo>
                <a:cubicBezTo>
                  <a:pt x="1153992" y="1495718"/>
                  <a:pt x="1159457" y="1494953"/>
                  <a:pt x="1165723" y="1494953"/>
                </a:cubicBezTo>
                <a:cubicBezTo>
                  <a:pt x="1173738" y="1494953"/>
                  <a:pt x="1181098" y="1495936"/>
                  <a:pt x="1187801" y="1497904"/>
                </a:cubicBezTo>
                <a:cubicBezTo>
                  <a:pt x="1194505" y="1499871"/>
                  <a:pt x="1200407" y="1502057"/>
                  <a:pt x="1205507" y="1504461"/>
                </a:cubicBezTo>
                <a:cubicBezTo>
                  <a:pt x="1210608" y="1506866"/>
                  <a:pt x="1214907" y="1509088"/>
                  <a:pt x="1218404" y="1511128"/>
                </a:cubicBezTo>
                <a:cubicBezTo>
                  <a:pt x="1221901" y="1513169"/>
                  <a:pt x="1224452" y="1514189"/>
                  <a:pt x="1226055" y="1514189"/>
                </a:cubicBezTo>
                <a:cubicBezTo>
                  <a:pt x="1227658" y="1514189"/>
                  <a:pt x="1228933" y="1513752"/>
                  <a:pt x="1229880" y="1512877"/>
                </a:cubicBezTo>
                <a:cubicBezTo>
                  <a:pt x="1230827" y="1512003"/>
                  <a:pt x="1231556" y="1510618"/>
                  <a:pt x="1232066" y="1508724"/>
                </a:cubicBezTo>
                <a:cubicBezTo>
                  <a:pt x="1232576" y="1506830"/>
                  <a:pt x="1232940" y="1504425"/>
                  <a:pt x="1233159" y="1501510"/>
                </a:cubicBezTo>
                <a:cubicBezTo>
                  <a:pt x="1233377" y="1498596"/>
                  <a:pt x="1233487" y="1495026"/>
                  <a:pt x="1233487" y="1490799"/>
                </a:cubicBezTo>
                <a:cubicBezTo>
                  <a:pt x="1233487" y="1487011"/>
                  <a:pt x="1233414" y="1483841"/>
                  <a:pt x="1233268" y="1481291"/>
                </a:cubicBezTo>
                <a:cubicBezTo>
                  <a:pt x="1233122" y="1478741"/>
                  <a:pt x="1232867" y="1476627"/>
                  <a:pt x="1232503" y="1474952"/>
                </a:cubicBezTo>
                <a:cubicBezTo>
                  <a:pt x="1232139" y="1473276"/>
                  <a:pt x="1231702" y="1471928"/>
                  <a:pt x="1231192" y="1470908"/>
                </a:cubicBezTo>
                <a:cubicBezTo>
                  <a:pt x="1230681" y="1469887"/>
                  <a:pt x="1229698" y="1468649"/>
                  <a:pt x="1228241" y="1467191"/>
                </a:cubicBezTo>
                <a:cubicBezTo>
                  <a:pt x="1226783" y="1465734"/>
                  <a:pt x="1223796" y="1463913"/>
                  <a:pt x="1219278" y="1461727"/>
                </a:cubicBezTo>
                <a:cubicBezTo>
                  <a:pt x="1214761" y="1459541"/>
                  <a:pt x="1209587" y="1457573"/>
                  <a:pt x="1203758" y="1455825"/>
                </a:cubicBezTo>
                <a:cubicBezTo>
                  <a:pt x="1197929" y="1454076"/>
                  <a:pt x="1191663" y="1452692"/>
                  <a:pt x="1184959" y="1451672"/>
                </a:cubicBezTo>
                <a:cubicBezTo>
                  <a:pt x="1178256" y="1450651"/>
                  <a:pt x="1171553" y="1450141"/>
                  <a:pt x="1164849" y="1450141"/>
                </a:cubicBezTo>
                <a:close/>
                <a:moveTo>
                  <a:pt x="933450" y="0"/>
                </a:moveTo>
                <a:cubicBezTo>
                  <a:pt x="1094553" y="0"/>
                  <a:pt x="1246124" y="40813"/>
                  <a:pt x="1378388" y="112663"/>
                </a:cubicBezTo>
                <a:lnTo>
                  <a:pt x="1428680" y="143216"/>
                </a:lnTo>
                <a:lnTo>
                  <a:pt x="1416742" y="144979"/>
                </a:lnTo>
                <a:cubicBezTo>
                  <a:pt x="1394442" y="149633"/>
                  <a:pt x="1383292" y="164714"/>
                  <a:pt x="1383292" y="190223"/>
                </a:cubicBezTo>
                <a:lnTo>
                  <a:pt x="1383292" y="1103544"/>
                </a:lnTo>
                <a:cubicBezTo>
                  <a:pt x="1346226" y="1121788"/>
                  <a:pt x="1306092" y="1138051"/>
                  <a:pt x="1262891" y="1152333"/>
                </a:cubicBezTo>
                <a:cubicBezTo>
                  <a:pt x="1219690" y="1166615"/>
                  <a:pt x="1175671" y="1173756"/>
                  <a:pt x="1130835" y="1173756"/>
                </a:cubicBezTo>
                <a:cubicBezTo>
                  <a:pt x="1095997" y="1173756"/>
                  <a:pt x="1064436" y="1169785"/>
                  <a:pt x="1036152" y="1161845"/>
                </a:cubicBezTo>
                <a:cubicBezTo>
                  <a:pt x="1007867" y="1153904"/>
                  <a:pt x="983181" y="1140724"/>
                  <a:pt x="962094" y="1122304"/>
                </a:cubicBezTo>
                <a:cubicBezTo>
                  <a:pt x="941007" y="1103885"/>
                  <a:pt x="924493" y="1079330"/>
                  <a:pt x="912554" y="1048641"/>
                </a:cubicBezTo>
                <a:cubicBezTo>
                  <a:pt x="900615" y="1017952"/>
                  <a:pt x="895063" y="972955"/>
                  <a:pt x="895899" y="913651"/>
                </a:cubicBezTo>
                <a:lnTo>
                  <a:pt x="895899" y="172562"/>
                </a:lnTo>
                <a:cubicBezTo>
                  <a:pt x="895899" y="138653"/>
                  <a:pt x="878635" y="121699"/>
                  <a:pt x="844107" y="121699"/>
                </a:cubicBezTo>
                <a:cubicBezTo>
                  <a:pt x="840867" y="121699"/>
                  <a:pt x="830352" y="122408"/>
                  <a:pt x="812562" y="123827"/>
                </a:cubicBezTo>
                <a:cubicBezTo>
                  <a:pt x="794771" y="125246"/>
                  <a:pt x="773290" y="127289"/>
                  <a:pt x="748116" y="129957"/>
                </a:cubicBezTo>
                <a:cubicBezTo>
                  <a:pt x="722943" y="132624"/>
                  <a:pt x="695989" y="136089"/>
                  <a:pt x="667255" y="140351"/>
                </a:cubicBezTo>
                <a:cubicBezTo>
                  <a:pt x="638522" y="144613"/>
                  <a:pt x="599492" y="151268"/>
                  <a:pt x="550167" y="160318"/>
                </a:cubicBezTo>
                <a:lnTo>
                  <a:pt x="558154" y="249491"/>
                </a:lnTo>
                <a:cubicBezTo>
                  <a:pt x="586903" y="247551"/>
                  <a:pt x="606973" y="246581"/>
                  <a:pt x="618366" y="246581"/>
                </a:cubicBezTo>
                <a:cubicBezTo>
                  <a:pt x="627746" y="246581"/>
                  <a:pt x="635921" y="247546"/>
                  <a:pt x="642892" y="249476"/>
                </a:cubicBezTo>
                <a:cubicBezTo>
                  <a:pt x="649862" y="251405"/>
                  <a:pt x="655530" y="254457"/>
                  <a:pt x="659895" y="258631"/>
                </a:cubicBezTo>
                <a:cubicBezTo>
                  <a:pt x="664260" y="262805"/>
                  <a:pt x="667867" y="269435"/>
                  <a:pt x="670715" y="278521"/>
                </a:cubicBezTo>
                <a:cubicBezTo>
                  <a:pt x="673563" y="287607"/>
                  <a:pt x="674987" y="299812"/>
                  <a:pt x="674987" y="315136"/>
                </a:cubicBezTo>
                <a:lnTo>
                  <a:pt x="674987" y="1020176"/>
                </a:lnTo>
                <a:cubicBezTo>
                  <a:pt x="674987" y="1073722"/>
                  <a:pt x="683818" y="1120398"/>
                  <a:pt x="701479" y="1160204"/>
                </a:cubicBezTo>
                <a:cubicBezTo>
                  <a:pt x="719140" y="1200010"/>
                  <a:pt x="743189" y="1232848"/>
                  <a:pt x="773625" y="1258718"/>
                </a:cubicBezTo>
                <a:cubicBezTo>
                  <a:pt x="804061" y="1284588"/>
                  <a:pt x="839345" y="1303643"/>
                  <a:pt x="879476" y="1315881"/>
                </a:cubicBezTo>
                <a:cubicBezTo>
                  <a:pt x="919607" y="1328120"/>
                  <a:pt x="962334" y="1334239"/>
                  <a:pt x="1007655" y="1334239"/>
                </a:cubicBezTo>
                <a:cubicBezTo>
                  <a:pt x="1078785" y="1334239"/>
                  <a:pt x="1148666" y="1322767"/>
                  <a:pt x="1217299" y="1299822"/>
                </a:cubicBezTo>
                <a:cubicBezTo>
                  <a:pt x="1285931" y="1276877"/>
                  <a:pt x="1342124" y="1249034"/>
                  <a:pt x="1385877" y="1216291"/>
                </a:cubicBezTo>
                <a:lnTo>
                  <a:pt x="1390134" y="1279552"/>
                </a:lnTo>
                <a:cubicBezTo>
                  <a:pt x="1391238" y="1307424"/>
                  <a:pt x="1405577" y="1321361"/>
                  <a:pt x="1433149" y="1321361"/>
                </a:cubicBezTo>
                <a:cubicBezTo>
                  <a:pt x="1438629" y="1321361"/>
                  <a:pt x="1446520" y="1321188"/>
                  <a:pt x="1456824" y="1320842"/>
                </a:cubicBezTo>
                <a:cubicBezTo>
                  <a:pt x="1467128" y="1320496"/>
                  <a:pt x="1478582" y="1319813"/>
                  <a:pt x="1491187" y="1318791"/>
                </a:cubicBezTo>
                <a:cubicBezTo>
                  <a:pt x="1503792" y="1317769"/>
                  <a:pt x="1516714" y="1316407"/>
                  <a:pt x="1529953" y="1314705"/>
                </a:cubicBezTo>
                <a:cubicBezTo>
                  <a:pt x="1543193" y="1313002"/>
                  <a:pt x="1554389" y="1311335"/>
                  <a:pt x="1563542" y="1309705"/>
                </a:cubicBezTo>
                <a:cubicBezTo>
                  <a:pt x="1590650" y="1305165"/>
                  <a:pt x="1604205" y="1289495"/>
                  <a:pt x="1604205" y="1262696"/>
                </a:cubicBezTo>
                <a:lnTo>
                  <a:pt x="1604205" y="286377"/>
                </a:lnTo>
                <a:lnTo>
                  <a:pt x="1707482" y="411549"/>
                </a:lnTo>
                <a:cubicBezTo>
                  <a:pt x="1808130" y="560529"/>
                  <a:pt x="1866900" y="740126"/>
                  <a:pt x="1866900" y="933450"/>
                </a:cubicBezTo>
                <a:cubicBezTo>
                  <a:pt x="1866900" y="1191215"/>
                  <a:pt x="1762420" y="1424578"/>
                  <a:pt x="1593499" y="1593499"/>
                </a:cubicBezTo>
                <a:lnTo>
                  <a:pt x="1458816" y="1704622"/>
                </a:lnTo>
                <a:lnTo>
                  <a:pt x="1457245" y="1698024"/>
                </a:lnTo>
                <a:cubicBezTo>
                  <a:pt x="1456517" y="1696275"/>
                  <a:pt x="1455606" y="1695000"/>
                  <a:pt x="1454513" y="1694199"/>
                </a:cubicBezTo>
                <a:cubicBezTo>
                  <a:pt x="1453420" y="1693397"/>
                  <a:pt x="1452217" y="1692996"/>
                  <a:pt x="1450906" y="1692996"/>
                </a:cubicBezTo>
                <a:lnTo>
                  <a:pt x="1349042" y="1692996"/>
                </a:lnTo>
                <a:lnTo>
                  <a:pt x="1349042" y="1613211"/>
                </a:lnTo>
                <a:lnTo>
                  <a:pt x="1434512" y="1613211"/>
                </a:lnTo>
                <a:cubicBezTo>
                  <a:pt x="1435823" y="1613211"/>
                  <a:pt x="1437025" y="1612846"/>
                  <a:pt x="1438118" y="1612118"/>
                </a:cubicBezTo>
                <a:cubicBezTo>
                  <a:pt x="1439211" y="1611389"/>
                  <a:pt x="1440122" y="1610187"/>
                  <a:pt x="1440851" y="1608511"/>
                </a:cubicBezTo>
                <a:cubicBezTo>
                  <a:pt x="1441579" y="1606835"/>
                  <a:pt x="1442126" y="1604613"/>
                  <a:pt x="1442490" y="1601844"/>
                </a:cubicBezTo>
                <a:cubicBezTo>
                  <a:pt x="1442855" y="1599075"/>
                  <a:pt x="1443037" y="1595578"/>
                  <a:pt x="1443037" y="1591351"/>
                </a:cubicBezTo>
                <a:cubicBezTo>
                  <a:pt x="1443037" y="1587271"/>
                  <a:pt x="1442855" y="1583810"/>
                  <a:pt x="1442490" y="1580968"/>
                </a:cubicBezTo>
                <a:cubicBezTo>
                  <a:pt x="1442126" y="1578127"/>
                  <a:pt x="1441579" y="1575868"/>
                  <a:pt x="1440851" y="1574192"/>
                </a:cubicBezTo>
                <a:cubicBezTo>
                  <a:pt x="1440122" y="1572516"/>
                  <a:pt x="1439211" y="1571278"/>
                  <a:pt x="1438118" y="1570476"/>
                </a:cubicBezTo>
                <a:cubicBezTo>
                  <a:pt x="1437025" y="1569674"/>
                  <a:pt x="1435823" y="1569274"/>
                  <a:pt x="1434512" y="1569274"/>
                </a:cubicBezTo>
                <a:lnTo>
                  <a:pt x="1349042" y="1569274"/>
                </a:lnTo>
                <a:lnTo>
                  <a:pt x="1349042" y="1500199"/>
                </a:lnTo>
                <a:lnTo>
                  <a:pt x="1450032" y="1500199"/>
                </a:lnTo>
                <a:cubicBezTo>
                  <a:pt x="1451343" y="1500199"/>
                  <a:pt x="1452509" y="1499798"/>
                  <a:pt x="1453529" y="1498997"/>
                </a:cubicBezTo>
                <a:cubicBezTo>
                  <a:pt x="1454549" y="1498195"/>
                  <a:pt x="1455424" y="1496920"/>
                  <a:pt x="1456152" y="1495171"/>
                </a:cubicBezTo>
                <a:cubicBezTo>
                  <a:pt x="1456881" y="1493423"/>
                  <a:pt x="1457427" y="1491127"/>
                  <a:pt x="1457792" y="1488286"/>
                </a:cubicBezTo>
                <a:cubicBezTo>
                  <a:pt x="1458156" y="1485444"/>
                  <a:pt x="1458338" y="1481983"/>
                  <a:pt x="1458338" y="1477903"/>
                </a:cubicBezTo>
                <a:cubicBezTo>
                  <a:pt x="1458338" y="1473531"/>
                  <a:pt x="1458156" y="1469924"/>
                  <a:pt x="1457792" y="1467082"/>
                </a:cubicBezTo>
                <a:cubicBezTo>
                  <a:pt x="1457427" y="1464241"/>
                  <a:pt x="1456881" y="1461909"/>
                  <a:pt x="1456152" y="1460087"/>
                </a:cubicBezTo>
                <a:cubicBezTo>
                  <a:pt x="1455424" y="1458266"/>
                  <a:pt x="1454549" y="1456991"/>
                  <a:pt x="1453529" y="1456262"/>
                </a:cubicBezTo>
                <a:cubicBezTo>
                  <a:pt x="1452509" y="1455533"/>
                  <a:pt x="1451343" y="1455169"/>
                  <a:pt x="1450032" y="1455169"/>
                </a:cubicBezTo>
                <a:lnTo>
                  <a:pt x="1308822" y="1455169"/>
                </a:lnTo>
                <a:cubicBezTo>
                  <a:pt x="1304013" y="1455169"/>
                  <a:pt x="1299969" y="1456590"/>
                  <a:pt x="1296690" y="1459432"/>
                </a:cubicBezTo>
                <a:cubicBezTo>
                  <a:pt x="1293411" y="1462273"/>
                  <a:pt x="1291772" y="1466900"/>
                  <a:pt x="1291772" y="1473312"/>
                </a:cubicBezTo>
                <a:lnTo>
                  <a:pt x="1291772" y="1719883"/>
                </a:lnTo>
                <a:cubicBezTo>
                  <a:pt x="1291772" y="1726295"/>
                  <a:pt x="1293411" y="1730922"/>
                  <a:pt x="1296690" y="1733764"/>
                </a:cubicBezTo>
                <a:cubicBezTo>
                  <a:pt x="1299969" y="1736605"/>
                  <a:pt x="1304013" y="1738026"/>
                  <a:pt x="1308822" y="1738026"/>
                </a:cubicBezTo>
                <a:lnTo>
                  <a:pt x="1405073" y="1738026"/>
                </a:lnTo>
                <a:lnTo>
                  <a:pt x="1378388" y="1754238"/>
                </a:lnTo>
                <a:cubicBezTo>
                  <a:pt x="1246124" y="1826088"/>
                  <a:pt x="1094553" y="1866900"/>
                  <a:pt x="933450" y="1866900"/>
                </a:cubicBezTo>
                <a:cubicBezTo>
                  <a:pt x="772347" y="1866900"/>
                  <a:pt x="620776" y="1826088"/>
                  <a:pt x="488513" y="1754238"/>
                </a:cubicBezTo>
                <a:lnTo>
                  <a:pt x="458675" y="1736111"/>
                </a:lnTo>
                <a:lnTo>
                  <a:pt x="462015" y="1734092"/>
                </a:lnTo>
                <a:cubicBezTo>
                  <a:pt x="462963" y="1732926"/>
                  <a:pt x="463436" y="1731614"/>
                  <a:pt x="463436" y="1730157"/>
                </a:cubicBezTo>
                <a:lnTo>
                  <a:pt x="463436" y="1639879"/>
                </a:lnTo>
                <a:lnTo>
                  <a:pt x="487044" y="1639879"/>
                </a:lnTo>
                <a:cubicBezTo>
                  <a:pt x="505697" y="1639879"/>
                  <a:pt x="521909" y="1637693"/>
                  <a:pt x="535681" y="1633321"/>
                </a:cubicBezTo>
                <a:cubicBezTo>
                  <a:pt x="549452" y="1628949"/>
                  <a:pt x="561074" y="1622574"/>
                  <a:pt x="570546" y="1614194"/>
                </a:cubicBezTo>
                <a:cubicBezTo>
                  <a:pt x="580018" y="1605815"/>
                  <a:pt x="587232" y="1595505"/>
                  <a:pt x="592186" y="1583264"/>
                </a:cubicBezTo>
                <a:cubicBezTo>
                  <a:pt x="597141" y="1571022"/>
                  <a:pt x="599619" y="1556960"/>
                  <a:pt x="599619" y="1541075"/>
                </a:cubicBezTo>
                <a:cubicBezTo>
                  <a:pt x="599619" y="1529563"/>
                  <a:pt x="598016" y="1519180"/>
                  <a:pt x="594810" y="1509926"/>
                </a:cubicBezTo>
                <a:cubicBezTo>
                  <a:pt x="591604" y="1500672"/>
                  <a:pt x="586940" y="1492585"/>
                  <a:pt x="580820" y="1485663"/>
                </a:cubicBezTo>
                <a:cubicBezTo>
                  <a:pt x="574699" y="1478741"/>
                  <a:pt x="567303" y="1473021"/>
                  <a:pt x="558633" y="1468503"/>
                </a:cubicBezTo>
                <a:cubicBezTo>
                  <a:pt x="549962" y="1463985"/>
                  <a:pt x="541400" y="1460889"/>
                  <a:pt x="532948" y="1459213"/>
                </a:cubicBezTo>
                <a:cubicBezTo>
                  <a:pt x="524496" y="1457537"/>
                  <a:pt x="517246" y="1456444"/>
                  <a:pt x="511198" y="1455934"/>
                </a:cubicBezTo>
                <a:cubicBezTo>
                  <a:pt x="505151" y="1455424"/>
                  <a:pt x="498775" y="1455169"/>
                  <a:pt x="492072" y="1455169"/>
                </a:cubicBezTo>
                <a:lnTo>
                  <a:pt x="425401" y="1455169"/>
                </a:lnTo>
                <a:cubicBezTo>
                  <a:pt x="419572" y="1455169"/>
                  <a:pt x="414872" y="1456881"/>
                  <a:pt x="411302" y="1460306"/>
                </a:cubicBezTo>
                <a:cubicBezTo>
                  <a:pt x="407732" y="1463730"/>
                  <a:pt x="405947" y="1468867"/>
                  <a:pt x="405947" y="1475717"/>
                </a:cubicBezTo>
                <a:lnTo>
                  <a:pt x="405947" y="1702859"/>
                </a:lnTo>
                <a:lnTo>
                  <a:pt x="273402" y="1593499"/>
                </a:lnTo>
                <a:cubicBezTo>
                  <a:pt x="104480" y="1424578"/>
                  <a:pt x="0" y="1191215"/>
                  <a:pt x="0" y="933450"/>
                </a:cubicBezTo>
                <a:cubicBezTo>
                  <a:pt x="0" y="417920"/>
                  <a:pt x="417920" y="0"/>
                  <a:pt x="93345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5"/>
          <p:cNvSpPr>
            <a:spLocks noGrp="1" noChangeArrowheads="1"/>
          </p:cNvSpPr>
          <p:nvPr>
            <p:ph type="ftr" sz="quarter" idx="3"/>
          </p:nvPr>
        </p:nvSpPr>
        <p:spPr>
          <a:xfrm>
            <a:off x="685800" y="6602104"/>
            <a:ext cx="7772400" cy="255896"/>
          </a:xfrm>
          <a:prstGeom prst="rect">
            <a:avLst/>
          </a:prstGeom>
          <a:ln/>
        </p:spPr>
        <p:txBody>
          <a:bodyPr/>
          <a:lstStyle>
            <a:lvl1pPr algn="ctr">
              <a:defRPr sz="1050" b="1">
                <a:solidFill>
                  <a:schemeClr val="tx1">
                    <a:lumMod val="50000"/>
                  </a:schemeClr>
                </a:solidFill>
                <a:latin typeface="+mj-lt"/>
              </a:defRPr>
            </a:lvl1pPr>
          </a:lstStyle>
          <a:p>
            <a:endParaRPr lang="en-US" dirty="0"/>
          </a:p>
        </p:txBody>
      </p:sp>
    </p:spTree>
    <p:extLst>
      <p:ext uri="{BB962C8B-B14F-4D97-AF65-F5344CB8AC3E}">
        <p14:creationId xmlns:p14="http://schemas.microsoft.com/office/powerpoint/2010/main" val="284189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0" name="Group 19"/>
          <p:cNvGrpSpPr/>
          <p:nvPr userDrawn="1"/>
        </p:nvGrpSpPr>
        <p:grpSpPr>
          <a:xfrm>
            <a:off x="0" y="0"/>
            <a:ext cx="9144000" cy="914400"/>
            <a:chOff x="0" y="0"/>
            <a:chExt cx="9144000" cy="914400"/>
          </a:xfrm>
        </p:grpSpPr>
        <p:sp>
          <p:nvSpPr>
            <p:cNvPr id="21" name="Rectangle 20"/>
            <p:cNvSpPr/>
            <p:nvPr userDrawn="1"/>
          </p:nvSpPr>
          <p:spPr>
            <a:xfrm flipH="1">
              <a:off x="0" y="0"/>
              <a:ext cx="91440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Isosceles Triangle 21"/>
            <p:cNvSpPr/>
            <p:nvPr userDrawn="1"/>
          </p:nvSpPr>
          <p:spPr>
            <a:xfrm flipH="1" flipV="1">
              <a:off x="4648200" y="0"/>
              <a:ext cx="4495800" cy="457200"/>
            </a:xfrm>
            <a:prstGeom prst="triangle">
              <a:avLst>
                <a:gd name="adj" fmla="val 25697"/>
              </a:avLst>
            </a:prstGeom>
            <a:solidFill>
              <a:srgbClr val="0063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7"/>
            <p:cNvSpPr/>
            <p:nvPr userDrawn="1"/>
          </p:nvSpPr>
          <p:spPr>
            <a:xfrm flipH="1">
              <a:off x="7985075" y="457200"/>
              <a:ext cx="398347" cy="457200"/>
            </a:xfrm>
            <a:custGeom>
              <a:avLst/>
              <a:gdLst>
                <a:gd name="connsiteX0" fmla="*/ 0 w 844171"/>
                <a:gd name="connsiteY0" fmla="*/ 457200 h 457200"/>
                <a:gd name="connsiteX1" fmla="*/ 398347 w 844171"/>
                <a:gd name="connsiteY1" fmla="*/ 0 h 457200"/>
                <a:gd name="connsiteX2" fmla="*/ 844171 w 844171"/>
                <a:gd name="connsiteY2" fmla="*/ 457200 h 457200"/>
                <a:gd name="connsiteX3" fmla="*/ 0 w 844171"/>
                <a:gd name="connsiteY3" fmla="*/ 457200 h 457200"/>
                <a:gd name="connsiteX0" fmla="*/ 0 w 398347"/>
                <a:gd name="connsiteY0" fmla="*/ 457200 h 457200"/>
                <a:gd name="connsiteX1" fmla="*/ 398347 w 398347"/>
                <a:gd name="connsiteY1" fmla="*/ 0 h 457200"/>
                <a:gd name="connsiteX2" fmla="*/ 289162 w 398347"/>
                <a:gd name="connsiteY2" fmla="*/ 457200 h 457200"/>
                <a:gd name="connsiteX3" fmla="*/ 0 w 398347"/>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398347" h="457200">
                  <a:moveTo>
                    <a:pt x="0" y="457200"/>
                  </a:moveTo>
                  <a:lnTo>
                    <a:pt x="398347" y="0"/>
                  </a:lnTo>
                  <a:lnTo>
                    <a:pt x="289162" y="457200"/>
                  </a:lnTo>
                  <a:lnTo>
                    <a:pt x="0" y="457200"/>
                  </a:lnTo>
                  <a:close/>
                </a:path>
              </a:pathLst>
            </a:custGeom>
            <a:solidFill>
              <a:srgbClr val="0088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userDrawn="1"/>
          </p:nvSpPr>
          <p:spPr>
            <a:xfrm flipH="1">
              <a:off x="7028880" y="457200"/>
              <a:ext cx="1066516" cy="457200"/>
            </a:xfrm>
            <a:prstGeom prst="triangle">
              <a:avLst>
                <a:gd name="adj" fmla="val 10554"/>
              </a:avLst>
            </a:prstGeom>
            <a:solidFill>
              <a:srgbClr val="3BAB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p:cNvSpPr/>
            <p:nvPr userDrawn="1"/>
          </p:nvSpPr>
          <p:spPr>
            <a:xfrm flipH="1">
              <a:off x="4694349" y="0"/>
              <a:ext cx="3290726" cy="914400"/>
            </a:xfrm>
            <a:custGeom>
              <a:avLst/>
              <a:gdLst>
                <a:gd name="connsiteX0" fmla="*/ 0 w 2228280"/>
                <a:gd name="connsiteY0" fmla="*/ 0 h 914400"/>
                <a:gd name="connsiteX1" fmla="*/ 2228280 w 2228280"/>
                <a:gd name="connsiteY1" fmla="*/ 0 h 914400"/>
                <a:gd name="connsiteX2" fmla="*/ 2228280 w 2228280"/>
                <a:gd name="connsiteY2" fmla="*/ 914400 h 914400"/>
                <a:gd name="connsiteX3" fmla="*/ 0 w 2228280"/>
                <a:gd name="connsiteY3" fmla="*/ 914400 h 914400"/>
                <a:gd name="connsiteX4" fmla="*/ 0 w 2228280"/>
                <a:gd name="connsiteY4" fmla="*/ 0 h 914400"/>
                <a:gd name="connsiteX0" fmla="*/ 0 w 2228280"/>
                <a:gd name="connsiteY0" fmla="*/ 0 h 914400"/>
                <a:gd name="connsiteX1" fmla="*/ 2228280 w 2228280"/>
                <a:gd name="connsiteY1" fmla="*/ 0 h 914400"/>
                <a:gd name="connsiteX2" fmla="*/ 2228280 w 2228280"/>
                <a:gd name="connsiteY2" fmla="*/ 914400 h 914400"/>
                <a:gd name="connsiteX3" fmla="*/ 1036320 w 2228280"/>
                <a:gd name="connsiteY3" fmla="*/ 896982 h 914400"/>
                <a:gd name="connsiteX4" fmla="*/ 0 w 2228280"/>
                <a:gd name="connsiteY4" fmla="*/ 0 h 914400"/>
                <a:gd name="connsiteX0" fmla="*/ 0 w 2228280"/>
                <a:gd name="connsiteY0" fmla="*/ 0 h 923108"/>
                <a:gd name="connsiteX1" fmla="*/ 2228280 w 2228280"/>
                <a:gd name="connsiteY1" fmla="*/ 0 h 923108"/>
                <a:gd name="connsiteX2" fmla="*/ 2228280 w 2228280"/>
                <a:gd name="connsiteY2" fmla="*/ 914400 h 923108"/>
                <a:gd name="connsiteX3" fmla="*/ 1045029 w 2228280"/>
                <a:gd name="connsiteY3" fmla="*/ 923108 h 923108"/>
                <a:gd name="connsiteX4" fmla="*/ 0 w 2228280"/>
                <a:gd name="connsiteY4" fmla="*/ 0 h 923108"/>
                <a:gd name="connsiteX0" fmla="*/ 0 w 3168806"/>
                <a:gd name="connsiteY0" fmla="*/ 461555 h 923108"/>
                <a:gd name="connsiteX1" fmla="*/ 3168806 w 3168806"/>
                <a:gd name="connsiteY1" fmla="*/ 0 h 923108"/>
                <a:gd name="connsiteX2" fmla="*/ 3168806 w 3168806"/>
                <a:gd name="connsiteY2" fmla="*/ 914400 h 923108"/>
                <a:gd name="connsiteX3" fmla="*/ 1985555 w 3168806"/>
                <a:gd name="connsiteY3" fmla="*/ 923108 h 923108"/>
                <a:gd name="connsiteX4" fmla="*/ 0 w 3168806"/>
                <a:gd name="connsiteY4" fmla="*/ 461555 h 923108"/>
                <a:gd name="connsiteX0" fmla="*/ 0 w 3168806"/>
                <a:gd name="connsiteY0" fmla="*/ 461555 h 923108"/>
                <a:gd name="connsiteX1" fmla="*/ 1636097 w 3168806"/>
                <a:gd name="connsiteY1" fmla="*/ 0 h 923108"/>
                <a:gd name="connsiteX2" fmla="*/ 3168806 w 3168806"/>
                <a:gd name="connsiteY2" fmla="*/ 914400 h 923108"/>
                <a:gd name="connsiteX3" fmla="*/ 1985555 w 3168806"/>
                <a:gd name="connsiteY3" fmla="*/ 923108 h 923108"/>
                <a:gd name="connsiteX4" fmla="*/ 0 w 3168806"/>
                <a:gd name="connsiteY4" fmla="*/ 461555 h 923108"/>
                <a:gd name="connsiteX0" fmla="*/ 0 w 3290726"/>
                <a:gd name="connsiteY0" fmla="*/ 461555 h 923108"/>
                <a:gd name="connsiteX1" fmla="*/ 1636097 w 3290726"/>
                <a:gd name="connsiteY1" fmla="*/ 0 h 923108"/>
                <a:gd name="connsiteX2" fmla="*/ 3290726 w 3290726"/>
                <a:gd name="connsiteY2" fmla="*/ 0 h 923108"/>
                <a:gd name="connsiteX3" fmla="*/ 1985555 w 3290726"/>
                <a:gd name="connsiteY3" fmla="*/ 923108 h 923108"/>
                <a:gd name="connsiteX4" fmla="*/ 0 w 3290726"/>
                <a:gd name="connsiteY4" fmla="*/ 461555 h 923108"/>
                <a:gd name="connsiteX0" fmla="*/ 0 w 3290726"/>
                <a:gd name="connsiteY0" fmla="*/ 461555 h 914400"/>
                <a:gd name="connsiteX1" fmla="*/ 1636097 w 3290726"/>
                <a:gd name="connsiteY1" fmla="*/ 0 h 914400"/>
                <a:gd name="connsiteX2" fmla="*/ 3290726 w 3290726"/>
                <a:gd name="connsiteY2" fmla="*/ 0 h 914400"/>
                <a:gd name="connsiteX3" fmla="*/ 940526 w 3290726"/>
                <a:gd name="connsiteY3" fmla="*/ 914400 h 914400"/>
                <a:gd name="connsiteX4" fmla="*/ 0 w 3290726"/>
                <a:gd name="connsiteY4" fmla="*/ 461555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726" h="914400">
                  <a:moveTo>
                    <a:pt x="0" y="461555"/>
                  </a:moveTo>
                  <a:lnTo>
                    <a:pt x="1636097" y="0"/>
                  </a:lnTo>
                  <a:lnTo>
                    <a:pt x="3290726" y="0"/>
                  </a:lnTo>
                  <a:lnTo>
                    <a:pt x="940526" y="914400"/>
                  </a:lnTo>
                  <a:lnTo>
                    <a:pt x="0" y="461555"/>
                  </a:lnTo>
                  <a:close/>
                </a:path>
              </a:pathLst>
            </a:custGeom>
            <a:solidFill>
              <a:srgbClr val="007AD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userDrawn="1"/>
        </p:nvGrpSpPr>
        <p:grpSpPr>
          <a:xfrm>
            <a:off x="8153400" y="6096000"/>
            <a:ext cx="1002587" cy="762000"/>
            <a:chOff x="8153400" y="6096000"/>
            <a:chExt cx="1002587" cy="762000"/>
          </a:xfrm>
        </p:grpSpPr>
        <p:sp>
          <p:nvSpPr>
            <p:cNvPr id="5" name="Isosceles Triangle 4"/>
            <p:cNvSpPr/>
            <p:nvPr userDrawn="1"/>
          </p:nvSpPr>
          <p:spPr>
            <a:xfrm>
              <a:off x="8153400" y="6400800"/>
              <a:ext cx="990600" cy="457200"/>
            </a:xfrm>
            <a:prstGeom prst="triangle">
              <a:avLst>
                <a:gd name="adj"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userDrawn="1"/>
          </p:nvSpPr>
          <p:spPr>
            <a:xfrm rot="5400000" flipV="1">
              <a:off x="8546387" y="6248400"/>
              <a:ext cx="762000" cy="457200"/>
            </a:xfrm>
            <a:prstGeom prst="triangle">
              <a:avLst>
                <a:gd name="adj" fmla="val 100000"/>
              </a:avLst>
            </a:prstGeom>
            <a:solidFill>
              <a:srgbClr val="0088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85800" y="1143000"/>
            <a:ext cx="7772400" cy="4800600"/>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152400" y="45378"/>
            <a:ext cx="8839200" cy="838200"/>
          </a:xfrm>
        </p:spPr>
        <p:txBody>
          <a:bodyPr/>
          <a:lstStyle>
            <a:lvl1pPr>
              <a:defRPr b="1">
                <a:solidFill>
                  <a:schemeClr val="tx1"/>
                </a:solidFill>
              </a:defRPr>
            </a:lvl1pPr>
          </a:lstStyle>
          <a:p>
            <a:r>
              <a:rPr lang="en-US" dirty="0"/>
              <a:t>Click to edit Master title style</a:t>
            </a:r>
          </a:p>
        </p:txBody>
      </p:sp>
      <p:sp>
        <p:nvSpPr>
          <p:cNvPr id="17" name="Rectangle 6"/>
          <p:cNvSpPr>
            <a:spLocks noGrp="1" noChangeArrowheads="1"/>
          </p:cNvSpPr>
          <p:nvPr>
            <p:ph type="sldNum" sz="quarter" idx="4"/>
          </p:nvPr>
        </p:nvSpPr>
        <p:spPr bwMode="auto">
          <a:xfrm>
            <a:off x="8686800" y="6553200"/>
            <a:ext cx="457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b="1">
                <a:solidFill>
                  <a:schemeClr val="tx1"/>
                </a:solidFill>
                <a:cs typeface="+mn-cs"/>
              </a:defRPr>
            </a:lvl1pPr>
          </a:lstStyle>
          <a:p>
            <a:fld id="{798D22C8-B87E-4B3F-80DE-4E1777DA98C0}" type="slidenum">
              <a:rPr lang="en-US" smtClean="0"/>
              <a:pPr/>
              <a:t>‹#›</a:t>
            </a:fld>
            <a:endParaRPr lang="en-US" dirty="0"/>
          </a:p>
        </p:txBody>
      </p:sp>
      <p:sp>
        <p:nvSpPr>
          <p:cNvPr id="16" name="Rectangle 5"/>
          <p:cNvSpPr>
            <a:spLocks noGrp="1" noChangeArrowheads="1"/>
          </p:cNvSpPr>
          <p:nvPr>
            <p:ph type="ftr" sz="quarter" idx="3"/>
          </p:nvPr>
        </p:nvSpPr>
        <p:spPr>
          <a:xfrm>
            <a:off x="685800" y="6602104"/>
            <a:ext cx="7772400" cy="255896"/>
          </a:xfrm>
          <a:prstGeom prst="rect">
            <a:avLst/>
          </a:prstGeom>
          <a:ln/>
        </p:spPr>
        <p:txBody>
          <a:bodyPr/>
          <a:lstStyle>
            <a:lvl1pPr algn="ctr">
              <a:defRPr sz="1050" b="1">
                <a:solidFill>
                  <a:schemeClr val="tx1">
                    <a:lumMod val="50000"/>
                  </a:schemeClr>
                </a:solidFill>
                <a:latin typeface="+mj-lt"/>
              </a:defRPr>
            </a:lvl1pPr>
          </a:lstStyle>
          <a:p>
            <a:endParaRPr lang="en-US" dirty="0"/>
          </a:p>
        </p:txBody>
      </p:sp>
      <p:sp>
        <p:nvSpPr>
          <p:cNvPr id="18" name="Freeform 17"/>
          <p:cNvSpPr/>
          <p:nvPr userDrawn="1"/>
        </p:nvSpPr>
        <p:spPr>
          <a:xfrm>
            <a:off x="8365792" y="130504"/>
            <a:ext cx="653104" cy="653104"/>
          </a:xfrm>
          <a:custGeom>
            <a:avLst/>
            <a:gdLst/>
            <a:ahLst/>
            <a:cxnLst/>
            <a:rect l="l" t="t" r="r" b="b"/>
            <a:pathLst>
              <a:path w="1866900" h="1866900">
                <a:moveTo>
                  <a:pt x="463436" y="1499543"/>
                </a:moveTo>
                <a:lnTo>
                  <a:pt x="487918" y="1499543"/>
                </a:lnTo>
                <a:cubicBezTo>
                  <a:pt x="493893" y="1499543"/>
                  <a:pt x="499686" y="1499944"/>
                  <a:pt x="505296" y="1500745"/>
                </a:cubicBezTo>
                <a:cubicBezTo>
                  <a:pt x="510907" y="1501547"/>
                  <a:pt x="516262" y="1503478"/>
                  <a:pt x="521363" y="1506538"/>
                </a:cubicBezTo>
                <a:cubicBezTo>
                  <a:pt x="526463" y="1509598"/>
                  <a:pt x="530762" y="1514334"/>
                  <a:pt x="534260" y="1520746"/>
                </a:cubicBezTo>
                <a:cubicBezTo>
                  <a:pt x="537757" y="1527158"/>
                  <a:pt x="539506" y="1535319"/>
                  <a:pt x="539506" y="1545229"/>
                </a:cubicBezTo>
                <a:cubicBezTo>
                  <a:pt x="539506" y="1552515"/>
                  <a:pt x="538486" y="1559255"/>
                  <a:pt x="536446" y="1565448"/>
                </a:cubicBezTo>
                <a:cubicBezTo>
                  <a:pt x="534405" y="1571642"/>
                  <a:pt x="531418" y="1576961"/>
                  <a:pt x="527483" y="1581406"/>
                </a:cubicBezTo>
                <a:cubicBezTo>
                  <a:pt x="523549" y="1585850"/>
                  <a:pt x="518485" y="1589311"/>
                  <a:pt x="512291" y="1591789"/>
                </a:cubicBezTo>
                <a:cubicBezTo>
                  <a:pt x="506098" y="1594266"/>
                  <a:pt x="498411" y="1595505"/>
                  <a:pt x="489230" y="1595505"/>
                </a:cubicBezTo>
                <a:lnTo>
                  <a:pt x="463436" y="1595505"/>
                </a:lnTo>
                <a:close/>
                <a:moveTo>
                  <a:pt x="880197" y="1455169"/>
                </a:moveTo>
                <a:cubicBezTo>
                  <a:pt x="875388" y="1455169"/>
                  <a:pt x="871344" y="1456590"/>
                  <a:pt x="868065" y="1459432"/>
                </a:cubicBezTo>
                <a:cubicBezTo>
                  <a:pt x="864786" y="1462273"/>
                  <a:pt x="863147" y="1466900"/>
                  <a:pt x="863147" y="1473312"/>
                </a:cubicBezTo>
                <a:lnTo>
                  <a:pt x="863147" y="1719883"/>
                </a:lnTo>
                <a:cubicBezTo>
                  <a:pt x="863147" y="1726295"/>
                  <a:pt x="864786" y="1730922"/>
                  <a:pt x="868065" y="1733764"/>
                </a:cubicBezTo>
                <a:cubicBezTo>
                  <a:pt x="871344" y="1736605"/>
                  <a:pt x="875388" y="1738026"/>
                  <a:pt x="880197" y="1738026"/>
                </a:cubicBezTo>
                <a:lnTo>
                  <a:pt x="1022281" y="1738026"/>
                </a:lnTo>
                <a:cubicBezTo>
                  <a:pt x="1023593" y="1738026"/>
                  <a:pt x="1024795" y="1737625"/>
                  <a:pt x="1025888" y="1736824"/>
                </a:cubicBezTo>
                <a:cubicBezTo>
                  <a:pt x="1026981" y="1736022"/>
                  <a:pt x="1027892" y="1734747"/>
                  <a:pt x="1028620" y="1732999"/>
                </a:cubicBezTo>
                <a:cubicBezTo>
                  <a:pt x="1029349" y="1731250"/>
                  <a:pt x="1029895" y="1728955"/>
                  <a:pt x="1030260" y="1726113"/>
                </a:cubicBezTo>
                <a:cubicBezTo>
                  <a:pt x="1030624" y="1723271"/>
                  <a:pt x="1030806" y="1719737"/>
                  <a:pt x="1030806" y="1715511"/>
                </a:cubicBezTo>
                <a:cubicBezTo>
                  <a:pt x="1030806" y="1711285"/>
                  <a:pt x="1030624" y="1707751"/>
                  <a:pt x="1030260" y="1704910"/>
                </a:cubicBezTo>
                <a:cubicBezTo>
                  <a:pt x="1029895" y="1702068"/>
                  <a:pt x="1029349" y="1699773"/>
                  <a:pt x="1028620" y="1698024"/>
                </a:cubicBezTo>
                <a:cubicBezTo>
                  <a:pt x="1027892" y="1696275"/>
                  <a:pt x="1026981" y="1695000"/>
                  <a:pt x="1025888" y="1694199"/>
                </a:cubicBezTo>
                <a:cubicBezTo>
                  <a:pt x="1024795" y="1693397"/>
                  <a:pt x="1023593" y="1692996"/>
                  <a:pt x="1022281" y="1692996"/>
                </a:cubicBezTo>
                <a:lnTo>
                  <a:pt x="920418" y="1692996"/>
                </a:lnTo>
                <a:lnTo>
                  <a:pt x="920418" y="1613211"/>
                </a:lnTo>
                <a:lnTo>
                  <a:pt x="1005887" y="1613211"/>
                </a:lnTo>
                <a:cubicBezTo>
                  <a:pt x="1007198" y="1613211"/>
                  <a:pt x="1008401" y="1612846"/>
                  <a:pt x="1009493" y="1612118"/>
                </a:cubicBezTo>
                <a:cubicBezTo>
                  <a:pt x="1010586" y="1611389"/>
                  <a:pt x="1011497" y="1610187"/>
                  <a:pt x="1012226" y="1608511"/>
                </a:cubicBezTo>
                <a:cubicBezTo>
                  <a:pt x="1012954" y="1606835"/>
                  <a:pt x="1013501" y="1604613"/>
                  <a:pt x="1013865" y="1601844"/>
                </a:cubicBezTo>
                <a:cubicBezTo>
                  <a:pt x="1014230" y="1599075"/>
                  <a:pt x="1014412" y="1595578"/>
                  <a:pt x="1014412" y="1591351"/>
                </a:cubicBezTo>
                <a:cubicBezTo>
                  <a:pt x="1014412" y="1587271"/>
                  <a:pt x="1014230" y="1583810"/>
                  <a:pt x="1013865" y="1580968"/>
                </a:cubicBezTo>
                <a:cubicBezTo>
                  <a:pt x="1013501" y="1578127"/>
                  <a:pt x="1012954" y="1575868"/>
                  <a:pt x="1012226" y="1574192"/>
                </a:cubicBezTo>
                <a:cubicBezTo>
                  <a:pt x="1011497" y="1572516"/>
                  <a:pt x="1010586" y="1571278"/>
                  <a:pt x="1009493" y="1570476"/>
                </a:cubicBezTo>
                <a:cubicBezTo>
                  <a:pt x="1008401" y="1569674"/>
                  <a:pt x="1007198" y="1569274"/>
                  <a:pt x="1005887" y="1569274"/>
                </a:cubicBezTo>
                <a:lnTo>
                  <a:pt x="920418" y="1569274"/>
                </a:lnTo>
                <a:lnTo>
                  <a:pt x="920418" y="1500199"/>
                </a:lnTo>
                <a:lnTo>
                  <a:pt x="1021407" y="1500199"/>
                </a:lnTo>
                <a:cubicBezTo>
                  <a:pt x="1022718" y="1500199"/>
                  <a:pt x="1023884" y="1499798"/>
                  <a:pt x="1024904" y="1498997"/>
                </a:cubicBezTo>
                <a:cubicBezTo>
                  <a:pt x="1025924" y="1498195"/>
                  <a:pt x="1026799" y="1496920"/>
                  <a:pt x="1027527" y="1495171"/>
                </a:cubicBezTo>
                <a:cubicBezTo>
                  <a:pt x="1028256" y="1493423"/>
                  <a:pt x="1028802" y="1491127"/>
                  <a:pt x="1029167" y="1488286"/>
                </a:cubicBezTo>
                <a:cubicBezTo>
                  <a:pt x="1029531" y="1485444"/>
                  <a:pt x="1029713" y="1481983"/>
                  <a:pt x="1029713" y="1477903"/>
                </a:cubicBezTo>
                <a:cubicBezTo>
                  <a:pt x="1029713" y="1473531"/>
                  <a:pt x="1029531" y="1469924"/>
                  <a:pt x="1029167" y="1467082"/>
                </a:cubicBezTo>
                <a:cubicBezTo>
                  <a:pt x="1028802" y="1464241"/>
                  <a:pt x="1028256" y="1461909"/>
                  <a:pt x="1027527" y="1460087"/>
                </a:cubicBezTo>
                <a:cubicBezTo>
                  <a:pt x="1026799" y="1458266"/>
                  <a:pt x="1025924" y="1456991"/>
                  <a:pt x="1024904" y="1456262"/>
                </a:cubicBezTo>
                <a:cubicBezTo>
                  <a:pt x="1023884" y="1455533"/>
                  <a:pt x="1022718" y="1455169"/>
                  <a:pt x="1021407" y="1455169"/>
                </a:cubicBezTo>
                <a:close/>
                <a:moveTo>
                  <a:pt x="661122" y="1455169"/>
                </a:moveTo>
                <a:cubicBezTo>
                  <a:pt x="656313" y="1455169"/>
                  <a:pt x="652269" y="1456590"/>
                  <a:pt x="648990" y="1459432"/>
                </a:cubicBezTo>
                <a:cubicBezTo>
                  <a:pt x="645711" y="1462273"/>
                  <a:pt x="644072" y="1466900"/>
                  <a:pt x="644072" y="1473312"/>
                </a:cubicBezTo>
                <a:lnTo>
                  <a:pt x="644072" y="1719883"/>
                </a:lnTo>
                <a:cubicBezTo>
                  <a:pt x="644072" y="1726295"/>
                  <a:pt x="645711" y="1730922"/>
                  <a:pt x="648990" y="1733764"/>
                </a:cubicBezTo>
                <a:cubicBezTo>
                  <a:pt x="652269" y="1736605"/>
                  <a:pt x="656313" y="1738026"/>
                  <a:pt x="661122" y="1738026"/>
                </a:cubicBezTo>
                <a:lnTo>
                  <a:pt x="803206" y="1738026"/>
                </a:lnTo>
                <a:cubicBezTo>
                  <a:pt x="804518" y="1738026"/>
                  <a:pt x="805720" y="1737625"/>
                  <a:pt x="806813" y="1736824"/>
                </a:cubicBezTo>
                <a:cubicBezTo>
                  <a:pt x="807906" y="1736022"/>
                  <a:pt x="808817" y="1734747"/>
                  <a:pt x="809545" y="1732999"/>
                </a:cubicBezTo>
                <a:cubicBezTo>
                  <a:pt x="810274" y="1731250"/>
                  <a:pt x="810820" y="1728955"/>
                  <a:pt x="811185" y="1726113"/>
                </a:cubicBezTo>
                <a:cubicBezTo>
                  <a:pt x="811549" y="1723271"/>
                  <a:pt x="811731" y="1719737"/>
                  <a:pt x="811731" y="1715511"/>
                </a:cubicBezTo>
                <a:cubicBezTo>
                  <a:pt x="811731" y="1711285"/>
                  <a:pt x="811549" y="1707751"/>
                  <a:pt x="811185" y="1704910"/>
                </a:cubicBezTo>
                <a:cubicBezTo>
                  <a:pt x="810820" y="1702068"/>
                  <a:pt x="810274" y="1699773"/>
                  <a:pt x="809545" y="1698024"/>
                </a:cubicBezTo>
                <a:cubicBezTo>
                  <a:pt x="808817" y="1696275"/>
                  <a:pt x="807906" y="1695000"/>
                  <a:pt x="806813" y="1694199"/>
                </a:cubicBezTo>
                <a:cubicBezTo>
                  <a:pt x="805720" y="1693397"/>
                  <a:pt x="804518" y="1692996"/>
                  <a:pt x="803206" y="1692996"/>
                </a:cubicBezTo>
                <a:lnTo>
                  <a:pt x="701343" y="1692996"/>
                </a:lnTo>
                <a:lnTo>
                  <a:pt x="701343" y="1613211"/>
                </a:lnTo>
                <a:lnTo>
                  <a:pt x="786812" y="1613211"/>
                </a:lnTo>
                <a:cubicBezTo>
                  <a:pt x="788123" y="1613211"/>
                  <a:pt x="789326" y="1612846"/>
                  <a:pt x="790418" y="1612118"/>
                </a:cubicBezTo>
                <a:cubicBezTo>
                  <a:pt x="791511" y="1611389"/>
                  <a:pt x="792422" y="1610187"/>
                  <a:pt x="793151" y="1608511"/>
                </a:cubicBezTo>
                <a:cubicBezTo>
                  <a:pt x="793880" y="1606835"/>
                  <a:pt x="794426" y="1604613"/>
                  <a:pt x="794790" y="1601844"/>
                </a:cubicBezTo>
                <a:cubicBezTo>
                  <a:pt x="795155" y="1599075"/>
                  <a:pt x="795337" y="1595578"/>
                  <a:pt x="795337" y="1591351"/>
                </a:cubicBezTo>
                <a:cubicBezTo>
                  <a:pt x="795337" y="1587271"/>
                  <a:pt x="795155" y="1583810"/>
                  <a:pt x="794790" y="1580968"/>
                </a:cubicBezTo>
                <a:cubicBezTo>
                  <a:pt x="794426" y="1578127"/>
                  <a:pt x="793880" y="1575868"/>
                  <a:pt x="793151" y="1574192"/>
                </a:cubicBezTo>
                <a:cubicBezTo>
                  <a:pt x="792422" y="1572516"/>
                  <a:pt x="791511" y="1571278"/>
                  <a:pt x="790418" y="1570476"/>
                </a:cubicBezTo>
                <a:cubicBezTo>
                  <a:pt x="789326" y="1569674"/>
                  <a:pt x="788123" y="1569274"/>
                  <a:pt x="786812" y="1569274"/>
                </a:cubicBezTo>
                <a:lnTo>
                  <a:pt x="701343" y="1569274"/>
                </a:lnTo>
                <a:lnTo>
                  <a:pt x="701343" y="1500199"/>
                </a:lnTo>
                <a:lnTo>
                  <a:pt x="802332" y="1500199"/>
                </a:lnTo>
                <a:cubicBezTo>
                  <a:pt x="803643" y="1500199"/>
                  <a:pt x="804809" y="1499798"/>
                  <a:pt x="805829" y="1498997"/>
                </a:cubicBezTo>
                <a:cubicBezTo>
                  <a:pt x="806849" y="1498195"/>
                  <a:pt x="807724" y="1496920"/>
                  <a:pt x="808452" y="1495171"/>
                </a:cubicBezTo>
                <a:cubicBezTo>
                  <a:pt x="809181" y="1493423"/>
                  <a:pt x="809727" y="1491127"/>
                  <a:pt x="810092" y="1488286"/>
                </a:cubicBezTo>
                <a:cubicBezTo>
                  <a:pt x="810456" y="1485444"/>
                  <a:pt x="810638" y="1481983"/>
                  <a:pt x="810638" y="1477903"/>
                </a:cubicBezTo>
                <a:cubicBezTo>
                  <a:pt x="810638" y="1473531"/>
                  <a:pt x="810456" y="1469924"/>
                  <a:pt x="810092" y="1467082"/>
                </a:cubicBezTo>
                <a:cubicBezTo>
                  <a:pt x="809727" y="1464241"/>
                  <a:pt x="809181" y="1461909"/>
                  <a:pt x="808452" y="1460087"/>
                </a:cubicBezTo>
                <a:cubicBezTo>
                  <a:pt x="807724" y="1458266"/>
                  <a:pt x="806849" y="1456991"/>
                  <a:pt x="805829" y="1456262"/>
                </a:cubicBezTo>
                <a:cubicBezTo>
                  <a:pt x="804809" y="1455533"/>
                  <a:pt x="803643" y="1455169"/>
                  <a:pt x="802332" y="1455169"/>
                </a:cubicBezTo>
                <a:close/>
                <a:moveTo>
                  <a:pt x="1164849" y="1450141"/>
                </a:moveTo>
                <a:cubicBezTo>
                  <a:pt x="1151879" y="1450141"/>
                  <a:pt x="1139602" y="1451817"/>
                  <a:pt x="1128016" y="1455169"/>
                </a:cubicBezTo>
                <a:cubicBezTo>
                  <a:pt x="1116431" y="1458521"/>
                  <a:pt x="1106376" y="1463585"/>
                  <a:pt x="1097851" y="1470361"/>
                </a:cubicBezTo>
                <a:cubicBezTo>
                  <a:pt x="1089326" y="1477138"/>
                  <a:pt x="1082549" y="1485663"/>
                  <a:pt x="1077522" y="1495936"/>
                </a:cubicBezTo>
                <a:cubicBezTo>
                  <a:pt x="1072494" y="1506210"/>
                  <a:pt x="1069980" y="1518123"/>
                  <a:pt x="1069980" y="1531676"/>
                </a:cubicBezTo>
                <a:cubicBezTo>
                  <a:pt x="1069980" y="1543480"/>
                  <a:pt x="1071729" y="1553608"/>
                  <a:pt x="1075227" y="1562060"/>
                </a:cubicBezTo>
                <a:cubicBezTo>
                  <a:pt x="1078724" y="1570512"/>
                  <a:pt x="1083278" y="1577835"/>
                  <a:pt x="1088889" y="1584029"/>
                </a:cubicBezTo>
                <a:cubicBezTo>
                  <a:pt x="1094499" y="1590222"/>
                  <a:pt x="1100875" y="1595541"/>
                  <a:pt x="1108015" y="1599986"/>
                </a:cubicBezTo>
                <a:cubicBezTo>
                  <a:pt x="1115156" y="1604430"/>
                  <a:pt x="1122515" y="1608402"/>
                  <a:pt x="1130093" y="1611899"/>
                </a:cubicBezTo>
                <a:cubicBezTo>
                  <a:pt x="1137671" y="1615397"/>
                  <a:pt x="1145030" y="1618712"/>
                  <a:pt x="1152171" y="1621845"/>
                </a:cubicBezTo>
                <a:cubicBezTo>
                  <a:pt x="1159311" y="1624978"/>
                  <a:pt x="1165687" y="1628330"/>
                  <a:pt x="1171298" y="1631900"/>
                </a:cubicBezTo>
                <a:cubicBezTo>
                  <a:pt x="1176908" y="1635470"/>
                  <a:pt x="1181462" y="1639551"/>
                  <a:pt x="1184959" y="1644141"/>
                </a:cubicBezTo>
                <a:cubicBezTo>
                  <a:pt x="1188457" y="1648732"/>
                  <a:pt x="1190206" y="1654233"/>
                  <a:pt x="1190206" y="1660645"/>
                </a:cubicBezTo>
                <a:cubicBezTo>
                  <a:pt x="1190206" y="1666183"/>
                  <a:pt x="1189186" y="1671210"/>
                  <a:pt x="1187145" y="1675728"/>
                </a:cubicBezTo>
                <a:cubicBezTo>
                  <a:pt x="1185105" y="1680245"/>
                  <a:pt x="1182154" y="1684034"/>
                  <a:pt x="1178292" y="1687094"/>
                </a:cubicBezTo>
                <a:cubicBezTo>
                  <a:pt x="1174431" y="1690155"/>
                  <a:pt x="1169731" y="1692523"/>
                  <a:pt x="1164193" y="1694199"/>
                </a:cubicBezTo>
                <a:cubicBezTo>
                  <a:pt x="1158656" y="1695875"/>
                  <a:pt x="1152389" y="1696712"/>
                  <a:pt x="1145394" y="1696712"/>
                </a:cubicBezTo>
                <a:cubicBezTo>
                  <a:pt x="1134756" y="1696712"/>
                  <a:pt x="1125393" y="1695510"/>
                  <a:pt x="1117305" y="1693106"/>
                </a:cubicBezTo>
                <a:cubicBezTo>
                  <a:pt x="1109218" y="1690701"/>
                  <a:pt x="1102259" y="1688042"/>
                  <a:pt x="1096430" y="1685127"/>
                </a:cubicBezTo>
                <a:cubicBezTo>
                  <a:pt x="1090601" y="1682213"/>
                  <a:pt x="1085828" y="1679553"/>
                  <a:pt x="1082112" y="1677149"/>
                </a:cubicBezTo>
                <a:cubicBezTo>
                  <a:pt x="1078396" y="1674744"/>
                  <a:pt x="1075518" y="1673542"/>
                  <a:pt x="1073478" y="1673542"/>
                </a:cubicBezTo>
                <a:cubicBezTo>
                  <a:pt x="1072021" y="1673542"/>
                  <a:pt x="1070746" y="1673943"/>
                  <a:pt x="1069653" y="1674744"/>
                </a:cubicBezTo>
                <a:cubicBezTo>
                  <a:pt x="1068560" y="1675546"/>
                  <a:pt x="1067685" y="1676894"/>
                  <a:pt x="1067029" y="1678788"/>
                </a:cubicBezTo>
                <a:cubicBezTo>
                  <a:pt x="1066374" y="1680682"/>
                  <a:pt x="1065900" y="1683160"/>
                  <a:pt x="1065609" y="1686220"/>
                </a:cubicBezTo>
                <a:cubicBezTo>
                  <a:pt x="1065317" y="1689280"/>
                  <a:pt x="1065171" y="1693069"/>
                  <a:pt x="1065171" y="1697587"/>
                </a:cubicBezTo>
                <a:cubicBezTo>
                  <a:pt x="1065171" y="1704290"/>
                  <a:pt x="1065572" y="1709427"/>
                  <a:pt x="1066374" y="1712998"/>
                </a:cubicBezTo>
                <a:cubicBezTo>
                  <a:pt x="1067175" y="1716568"/>
                  <a:pt x="1068523" y="1719300"/>
                  <a:pt x="1070418" y="1721195"/>
                </a:cubicBezTo>
                <a:cubicBezTo>
                  <a:pt x="1072312" y="1723089"/>
                  <a:pt x="1075409" y="1725275"/>
                  <a:pt x="1079708" y="1727752"/>
                </a:cubicBezTo>
                <a:cubicBezTo>
                  <a:pt x="1084007" y="1730230"/>
                  <a:pt x="1089362" y="1732598"/>
                  <a:pt x="1095774" y="1734857"/>
                </a:cubicBezTo>
                <a:cubicBezTo>
                  <a:pt x="1102186" y="1737115"/>
                  <a:pt x="1109582" y="1739046"/>
                  <a:pt x="1117961" y="1740649"/>
                </a:cubicBezTo>
                <a:cubicBezTo>
                  <a:pt x="1126341" y="1742252"/>
                  <a:pt x="1135412" y="1743054"/>
                  <a:pt x="1145176" y="1743054"/>
                </a:cubicBezTo>
                <a:cubicBezTo>
                  <a:pt x="1159603" y="1743054"/>
                  <a:pt x="1173156" y="1741159"/>
                  <a:pt x="1185834" y="1737370"/>
                </a:cubicBezTo>
                <a:cubicBezTo>
                  <a:pt x="1198512" y="1733582"/>
                  <a:pt x="1209587" y="1727935"/>
                  <a:pt x="1219060" y="1720430"/>
                </a:cubicBezTo>
                <a:cubicBezTo>
                  <a:pt x="1228532" y="1712925"/>
                  <a:pt x="1236037" y="1703562"/>
                  <a:pt x="1241575" y="1692341"/>
                </a:cubicBezTo>
                <a:cubicBezTo>
                  <a:pt x="1247112" y="1681120"/>
                  <a:pt x="1249881" y="1668077"/>
                  <a:pt x="1249881" y="1653213"/>
                </a:cubicBezTo>
                <a:cubicBezTo>
                  <a:pt x="1249881" y="1641846"/>
                  <a:pt x="1248132" y="1631973"/>
                  <a:pt x="1244635" y="1623594"/>
                </a:cubicBezTo>
                <a:cubicBezTo>
                  <a:pt x="1241137" y="1615214"/>
                  <a:pt x="1236547" y="1607928"/>
                  <a:pt x="1230864" y="1601735"/>
                </a:cubicBezTo>
                <a:cubicBezTo>
                  <a:pt x="1225180" y="1595541"/>
                  <a:pt x="1218695" y="1590222"/>
                  <a:pt x="1211409" y="1585777"/>
                </a:cubicBezTo>
                <a:cubicBezTo>
                  <a:pt x="1204123" y="1581333"/>
                  <a:pt x="1196691" y="1577362"/>
                  <a:pt x="1189113" y="1573864"/>
                </a:cubicBezTo>
                <a:cubicBezTo>
                  <a:pt x="1181535" y="1570367"/>
                  <a:pt x="1174103" y="1567051"/>
                  <a:pt x="1166816" y="1563918"/>
                </a:cubicBezTo>
                <a:cubicBezTo>
                  <a:pt x="1159530" y="1560785"/>
                  <a:pt x="1153009" y="1557433"/>
                  <a:pt x="1147252" y="1553863"/>
                </a:cubicBezTo>
                <a:cubicBezTo>
                  <a:pt x="1141496" y="1550293"/>
                  <a:pt x="1136906" y="1546212"/>
                  <a:pt x="1133481" y="1541622"/>
                </a:cubicBezTo>
                <a:cubicBezTo>
                  <a:pt x="1130057" y="1537032"/>
                  <a:pt x="1128344" y="1531603"/>
                  <a:pt x="1128344" y="1525337"/>
                </a:cubicBezTo>
                <a:cubicBezTo>
                  <a:pt x="1128344" y="1521111"/>
                  <a:pt x="1129109" y="1517103"/>
                  <a:pt x="1130640" y="1513314"/>
                </a:cubicBezTo>
                <a:cubicBezTo>
                  <a:pt x="1132170" y="1509525"/>
                  <a:pt x="1134501" y="1506283"/>
                  <a:pt x="1137634" y="1503587"/>
                </a:cubicBezTo>
                <a:cubicBezTo>
                  <a:pt x="1140768" y="1500891"/>
                  <a:pt x="1144666" y="1498778"/>
                  <a:pt x="1149329" y="1497248"/>
                </a:cubicBezTo>
                <a:cubicBezTo>
                  <a:pt x="1153992" y="1495718"/>
                  <a:pt x="1159457" y="1494953"/>
                  <a:pt x="1165723" y="1494953"/>
                </a:cubicBezTo>
                <a:cubicBezTo>
                  <a:pt x="1173738" y="1494953"/>
                  <a:pt x="1181098" y="1495936"/>
                  <a:pt x="1187801" y="1497904"/>
                </a:cubicBezTo>
                <a:cubicBezTo>
                  <a:pt x="1194505" y="1499871"/>
                  <a:pt x="1200407" y="1502057"/>
                  <a:pt x="1205507" y="1504461"/>
                </a:cubicBezTo>
                <a:cubicBezTo>
                  <a:pt x="1210608" y="1506866"/>
                  <a:pt x="1214907" y="1509088"/>
                  <a:pt x="1218404" y="1511128"/>
                </a:cubicBezTo>
                <a:cubicBezTo>
                  <a:pt x="1221901" y="1513169"/>
                  <a:pt x="1224452" y="1514189"/>
                  <a:pt x="1226055" y="1514189"/>
                </a:cubicBezTo>
                <a:cubicBezTo>
                  <a:pt x="1227658" y="1514189"/>
                  <a:pt x="1228933" y="1513752"/>
                  <a:pt x="1229880" y="1512877"/>
                </a:cubicBezTo>
                <a:cubicBezTo>
                  <a:pt x="1230827" y="1512003"/>
                  <a:pt x="1231556" y="1510618"/>
                  <a:pt x="1232066" y="1508724"/>
                </a:cubicBezTo>
                <a:cubicBezTo>
                  <a:pt x="1232576" y="1506830"/>
                  <a:pt x="1232940" y="1504425"/>
                  <a:pt x="1233159" y="1501510"/>
                </a:cubicBezTo>
                <a:cubicBezTo>
                  <a:pt x="1233377" y="1498596"/>
                  <a:pt x="1233487" y="1495026"/>
                  <a:pt x="1233487" y="1490799"/>
                </a:cubicBezTo>
                <a:cubicBezTo>
                  <a:pt x="1233487" y="1487011"/>
                  <a:pt x="1233414" y="1483841"/>
                  <a:pt x="1233268" y="1481291"/>
                </a:cubicBezTo>
                <a:cubicBezTo>
                  <a:pt x="1233122" y="1478741"/>
                  <a:pt x="1232867" y="1476627"/>
                  <a:pt x="1232503" y="1474952"/>
                </a:cubicBezTo>
                <a:cubicBezTo>
                  <a:pt x="1232139" y="1473276"/>
                  <a:pt x="1231702" y="1471928"/>
                  <a:pt x="1231192" y="1470908"/>
                </a:cubicBezTo>
                <a:cubicBezTo>
                  <a:pt x="1230681" y="1469887"/>
                  <a:pt x="1229698" y="1468649"/>
                  <a:pt x="1228241" y="1467191"/>
                </a:cubicBezTo>
                <a:cubicBezTo>
                  <a:pt x="1226783" y="1465734"/>
                  <a:pt x="1223796" y="1463913"/>
                  <a:pt x="1219278" y="1461727"/>
                </a:cubicBezTo>
                <a:cubicBezTo>
                  <a:pt x="1214761" y="1459541"/>
                  <a:pt x="1209587" y="1457573"/>
                  <a:pt x="1203758" y="1455825"/>
                </a:cubicBezTo>
                <a:cubicBezTo>
                  <a:pt x="1197929" y="1454076"/>
                  <a:pt x="1191663" y="1452692"/>
                  <a:pt x="1184959" y="1451672"/>
                </a:cubicBezTo>
                <a:cubicBezTo>
                  <a:pt x="1178256" y="1450651"/>
                  <a:pt x="1171553" y="1450141"/>
                  <a:pt x="1164849" y="1450141"/>
                </a:cubicBezTo>
                <a:close/>
                <a:moveTo>
                  <a:pt x="933450" y="0"/>
                </a:moveTo>
                <a:cubicBezTo>
                  <a:pt x="1094553" y="0"/>
                  <a:pt x="1246124" y="40813"/>
                  <a:pt x="1378388" y="112663"/>
                </a:cubicBezTo>
                <a:lnTo>
                  <a:pt x="1428680" y="143216"/>
                </a:lnTo>
                <a:lnTo>
                  <a:pt x="1416742" y="144979"/>
                </a:lnTo>
                <a:cubicBezTo>
                  <a:pt x="1394442" y="149633"/>
                  <a:pt x="1383292" y="164714"/>
                  <a:pt x="1383292" y="190223"/>
                </a:cubicBezTo>
                <a:lnTo>
                  <a:pt x="1383292" y="1103544"/>
                </a:lnTo>
                <a:cubicBezTo>
                  <a:pt x="1346226" y="1121788"/>
                  <a:pt x="1306092" y="1138051"/>
                  <a:pt x="1262891" y="1152333"/>
                </a:cubicBezTo>
                <a:cubicBezTo>
                  <a:pt x="1219690" y="1166615"/>
                  <a:pt x="1175671" y="1173756"/>
                  <a:pt x="1130835" y="1173756"/>
                </a:cubicBezTo>
                <a:cubicBezTo>
                  <a:pt x="1095997" y="1173756"/>
                  <a:pt x="1064436" y="1169785"/>
                  <a:pt x="1036152" y="1161845"/>
                </a:cubicBezTo>
                <a:cubicBezTo>
                  <a:pt x="1007867" y="1153904"/>
                  <a:pt x="983181" y="1140724"/>
                  <a:pt x="962094" y="1122304"/>
                </a:cubicBezTo>
                <a:cubicBezTo>
                  <a:pt x="941007" y="1103885"/>
                  <a:pt x="924493" y="1079330"/>
                  <a:pt x="912554" y="1048641"/>
                </a:cubicBezTo>
                <a:cubicBezTo>
                  <a:pt x="900615" y="1017952"/>
                  <a:pt x="895063" y="972955"/>
                  <a:pt x="895899" y="913651"/>
                </a:cubicBezTo>
                <a:lnTo>
                  <a:pt x="895899" y="172562"/>
                </a:lnTo>
                <a:cubicBezTo>
                  <a:pt x="895899" y="138653"/>
                  <a:pt x="878635" y="121699"/>
                  <a:pt x="844107" y="121699"/>
                </a:cubicBezTo>
                <a:cubicBezTo>
                  <a:pt x="840867" y="121699"/>
                  <a:pt x="830352" y="122408"/>
                  <a:pt x="812562" y="123827"/>
                </a:cubicBezTo>
                <a:cubicBezTo>
                  <a:pt x="794771" y="125246"/>
                  <a:pt x="773290" y="127289"/>
                  <a:pt x="748116" y="129957"/>
                </a:cubicBezTo>
                <a:cubicBezTo>
                  <a:pt x="722943" y="132624"/>
                  <a:pt x="695989" y="136089"/>
                  <a:pt x="667255" y="140351"/>
                </a:cubicBezTo>
                <a:cubicBezTo>
                  <a:pt x="638522" y="144613"/>
                  <a:pt x="599492" y="151268"/>
                  <a:pt x="550167" y="160318"/>
                </a:cubicBezTo>
                <a:lnTo>
                  <a:pt x="558154" y="249491"/>
                </a:lnTo>
                <a:cubicBezTo>
                  <a:pt x="586903" y="247551"/>
                  <a:pt x="606973" y="246581"/>
                  <a:pt x="618366" y="246581"/>
                </a:cubicBezTo>
                <a:cubicBezTo>
                  <a:pt x="627746" y="246581"/>
                  <a:pt x="635921" y="247546"/>
                  <a:pt x="642892" y="249476"/>
                </a:cubicBezTo>
                <a:cubicBezTo>
                  <a:pt x="649862" y="251405"/>
                  <a:pt x="655530" y="254457"/>
                  <a:pt x="659895" y="258631"/>
                </a:cubicBezTo>
                <a:cubicBezTo>
                  <a:pt x="664260" y="262805"/>
                  <a:pt x="667867" y="269435"/>
                  <a:pt x="670715" y="278521"/>
                </a:cubicBezTo>
                <a:cubicBezTo>
                  <a:pt x="673563" y="287607"/>
                  <a:pt x="674987" y="299812"/>
                  <a:pt x="674987" y="315136"/>
                </a:cubicBezTo>
                <a:lnTo>
                  <a:pt x="674987" y="1020176"/>
                </a:lnTo>
                <a:cubicBezTo>
                  <a:pt x="674987" y="1073722"/>
                  <a:pt x="683818" y="1120398"/>
                  <a:pt x="701479" y="1160204"/>
                </a:cubicBezTo>
                <a:cubicBezTo>
                  <a:pt x="719140" y="1200010"/>
                  <a:pt x="743189" y="1232848"/>
                  <a:pt x="773625" y="1258718"/>
                </a:cubicBezTo>
                <a:cubicBezTo>
                  <a:pt x="804061" y="1284588"/>
                  <a:pt x="839345" y="1303643"/>
                  <a:pt x="879476" y="1315881"/>
                </a:cubicBezTo>
                <a:cubicBezTo>
                  <a:pt x="919607" y="1328120"/>
                  <a:pt x="962334" y="1334239"/>
                  <a:pt x="1007655" y="1334239"/>
                </a:cubicBezTo>
                <a:cubicBezTo>
                  <a:pt x="1078785" y="1334239"/>
                  <a:pt x="1148666" y="1322767"/>
                  <a:pt x="1217299" y="1299822"/>
                </a:cubicBezTo>
                <a:cubicBezTo>
                  <a:pt x="1285931" y="1276877"/>
                  <a:pt x="1342124" y="1249034"/>
                  <a:pt x="1385877" y="1216291"/>
                </a:cubicBezTo>
                <a:lnTo>
                  <a:pt x="1390134" y="1279552"/>
                </a:lnTo>
                <a:cubicBezTo>
                  <a:pt x="1391238" y="1307424"/>
                  <a:pt x="1405577" y="1321361"/>
                  <a:pt x="1433149" y="1321361"/>
                </a:cubicBezTo>
                <a:cubicBezTo>
                  <a:pt x="1438629" y="1321361"/>
                  <a:pt x="1446520" y="1321188"/>
                  <a:pt x="1456824" y="1320842"/>
                </a:cubicBezTo>
                <a:cubicBezTo>
                  <a:pt x="1467128" y="1320496"/>
                  <a:pt x="1478582" y="1319813"/>
                  <a:pt x="1491187" y="1318791"/>
                </a:cubicBezTo>
                <a:cubicBezTo>
                  <a:pt x="1503792" y="1317769"/>
                  <a:pt x="1516714" y="1316407"/>
                  <a:pt x="1529953" y="1314705"/>
                </a:cubicBezTo>
                <a:cubicBezTo>
                  <a:pt x="1543193" y="1313002"/>
                  <a:pt x="1554389" y="1311335"/>
                  <a:pt x="1563542" y="1309705"/>
                </a:cubicBezTo>
                <a:cubicBezTo>
                  <a:pt x="1590650" y="1305165"/>
                  <a:pt x="1604205" y="1289495"/>
                  <a:pt x="1604205" y="1262696"/>
                </a:cubicBezTo>
                <a:lnTo>
                  <a:pt x="1604205" y="286377"/>
                </a:lnTo>
                <a:lnTo>
                  <a:pt x="1707482" y="411549"/>
                </a:lnTo>
                <a:cubicBezTo>
                  <a:pt x="1808130" y="560529"/>
                  <a:pt x="1866900" y="740126"/>
                  <a:pt x="1866900" y="933450"/>
                </a:cubicBezTo>
                <a:cubicBezTo>
                  <a:pt x="1866900" y="1191215"/>
                  <a:pt x="1762420" y="1424578"/>
                  <a:pt x="1593499" y="1593499"/>
                </a:cubicBezTo>
                <a:lnTo>
                  <a:pt x="1458816" y="1704622"/>
                </a:lnTo>
                <a:lnTo>
                  <a:pt x="1457245" y="1698024"/>
                </a:lnTo>
                <a:cubicBezTo>
                  <a:pt x="1456517" y="1696275"/>
                  <a:pt x="1455606" y="1695000"/>
                  <a:pt x="1454513" y="1694199"/>
                </a:cubicBezTo>
                <a:cubicBezTo>
                  <a:pt x="1453420" y="1693397"/>
                  <a:pt x="1452217" y="1692996"/>
                  <a:pt x="1450906" y="1692996"/>
                </a:cubicBezTo>
                <a:lnTo>
                  <a:pt x="1349042" y="1692996"/>
                </a:lnTo>
                <a:lnTo>
                  <a:pt x="1349042" y="1613211"/>
                </a:lnTo>
                <a:lnTo>
                  <a:pt x="1434512" y="1613211"/>
                </a:lnTo>
                <a:cubicBezTo>
                  <a:pt x="1435823" y="1613211"/>
                  <a:pt x="1437025" y="1612846"/>
                  <a:pt x="1438118" y="1612118"/>
                </a:cubicBezTo>
                <a:cubicBezTo>
                  <a:pt x="1439211" y="1611389"/>
                  <a:pt x="1440122" y="1610187"/>
                  <a:pt x="1440851" y="1608511"/>
                </a:cubicBezTo>
                <a:cubicBezTo>
                  <a:pt x="1441579" y="1606835"/>
                  <a:pt x="1442126" y="1604613"/>
                  <a:pt x="1442490" y="1601844"/>
                </a:cubicBezTo>
                <a:cubicBezTo>
                  <a:pt x="1442855" y="1599075"/>
                  <a:pt x="1443037" y="1595578"/>
                  <a:pt x="1443037" y="1591351"/>
                </a:cubicBezTo>
                <a:cubicBezTo>
                  <a:pt x="1443037" y="1587271"/>
                  <a:pt x="1442855" y="1583810"/>
                  <a:pt x="1442490" y="1580968"/>
                </a:cubicBezTo>
                <a:cubicBezTo>
                  <a:pt x="1442126" y="1578127"/>
                  <a:pt x="1441579" y="1575868"/>
                  <a:pt x="1440851" y="1574192"/>
                </a:cubicBezTo>
                <a:cubicBezTo>
                  <a:pt x="1440122" y="1572516"/>
                  <a:pt x="1439211" y="1571278"/>
                  <a:pt x="1438118" y="1570476"/>
                </a:cubicBezTo>
                <a:cubicBezTo>
                  <a:pt x="1437025" y="1569674"/>
                  <a:pt x="1435823" y="1569274"/>
                  <a:pt x="1434512" y="1569274"/>
                </a:cubicBezTo>
                <a:lnTo>
                  <a:pt x="1349042" y="1569274"/>
                </a:lnTo>
                <a:lnTo>
                  <a:pt x="1349042" y="1500199"/>
                </a:lnTo>
                <a:lnTo>
                  <a:pt x="1450032" y="1500199"/>
                </a:lnTo>
                <a:cubicBezTo>
                  <a:pt x="1451343" y="1500199"/>
                  <a:pt x="1452509" y="1499798"/>
                  <a:pt x="1453529" y="1498997"/>
                </a:cubicBezTo>
                <a:cubicBezTo>
                  <a:pt x="1454549" y="1498195"/>
                  <a:pt x="1455424" y="1496920"/>
                  <a:pt x="1456152" y="1495171"/>
                </a:cubicBezTo>
                <a:cubicBezTo>
                  <a:pt x="1456881" y="1493423"/>
                  <a:pt x="1457427" y="1491127"/>
                  <a:pt x="1457792" y="1488286"/>
                </a:cubicBezTo>
                <a:cubicBezTo>
                  <a:pt x="1458156" y="1485444"/>
                  <a:pt x="1458338" y="1481983"/>
                  <a:pt x="1458338" y="1477903"/>
                </a:cubicBezTo>
                <a:cubicBezTo>
                  <a:pt x="1458338" y="1473531"/>
                  <a:pt x="1458156" y="1469924"/>
                  <a:pt x="1457792" y="1467082"/>
                </a:cubicBezTo>
                <a:cubicBezTo>
                  <a:pt x="1457427" y="1464241"/>
                  <a:pt x="1456881" y="1461909"/>
                  <a:pt x="1456152" y="1460087"/>
                </a:cubicBezTo>
                <a:cubicBezTo>
                  <a:pt x="1455424" y="1458266"/>
                  <a:pt x="1454549" y="1456991"/>
                  <a:pt x="1453529" y="1456262"/>
                </a:cubicBezTo>
                <a:cubicBezTo>
                  <a:pt x="1452509" y="1455533"/>
                  <a:pt x="1451343" y="1455169"/>
                  <a:pt x="1450032" y="1455169"/>
                </a:cubicBezTo>
                <a:lnTo>
                  <a:pt x="1308822" y="1455169"/>
                </a:lnTo>
                <a:cubicBezTo>
                  <a:pt x="1304013" y="1455169"/>
                  <a:pt x="1299969" y="1456590"/>
                  <a:pt x="1296690" y="1459432"/>
                </a:cubicBezTo>
                <a:cubicBezTo>
                  <a:pt x="1293411" y="1462273"/>
                  <a:pt x="1291772" y="1466900"/>
                  <a:pt x="1291772" y="1473312"/>
                </a:cubicBezTo>
                <a:lnTo>
                  <a:pt x="1291772" y="1719883"/>
                </a:lnTo>
                <a:cubicBezTo>
                  <a:pt x="1291772" y="1726295"/>
                  <a:pt x="1293411" y="1730922"/>
                  <a:pt x="1296690" y="1733764"/>
                </a:cubicBezTo>
                <a:cubicBezTo>
                  <a:pt x="1299969" y="1736605"/>
                  <a:pt x="1304013" y="1738026"/>
                  <a:pt x="1308822" y="1738026"/>
                </a:cubicBezTo>
                <a:lnTo>
                  <a:pt x="1405073" y="1738026"/>
                </a:lnTo>
                <a:lnTo>
                  <a:pt x="1378388" y="1754238"/>
                </a:lnTo>
                <a:cubicBezTo>
                  <a:pt x="1246124" y="1826088"/>
                  <a:pt x="1094553" y="1866900"/>
                  <a:pt x="933450" y="1866900"/>
                </a:cubicBezTo>
                <a:cubicBezTo>
                  <a:pt x="772347" y="1866900"/>
                  <a:pt x="620776" y="1826088"/>
                  <a:pt x="488513" y="1754238"/>
                </a:cubicBezTo>
                <a:lnTo>
                  <a:pt x="458675" y="1736111"/>
                </a:lnTo>
                <a:lnTo>
                  <a:pt x="462015" y="1734092"/>
                </a:lnTo>
                <a:cubicBezTo>
                  <a:pt x="462963" y="1732926"/>
                  <a:pt x="463436" y="1731614"/>
                  <a:pt x="463436" y="1730157"/>
                </a:cubicBezTo>
                <a:lnTo>
                  <a:pt x="463436" y="1639879"/>
                </a:lnTo>
                <a:lnTo>
                  <a:pt x="487044" y="1639879"/>
                </a:lnTo>
                <a:cubicBezTo>
                  <a:pt x="505697" y="1639879"/>
                  <a:pt x="521909" y="1637693"/>
                  <a:pt x="535681" y="1633321"/>
                </a:cubicBezTo>
                <a:cubicBezTo>
                  <a:pt x="549452" y="1628949"/>
                  <a:pt x="561074" y="1622574"/>
                  <a:pt x="570546" y="1614194"/>
                </a:cubicBezTo>
                <a:cubicBezTo>
                  <a:pt x="580018" y="1605815"/>
                  <a:pt x="587232" y="1595505"/>
                  <a:pt x="592186" y="1583264"/>
                </a:cubicBezTo>
                <a:cubicBezTo>
                  <a:pt x="597141" y="1571022"/>
                  <a:pt x="599619" y="1556960"/>
                  <a:pt x="599619" y="1541075"/>
                </a:cubicBezTo>
                <a:cubicBezTo>
                  <a:pt x="599619" y="1529563"/>
                  <a:pt x="598016" y="1519180"/>
                  <a:pt x="594810" y="1509926"/>
                </a:cubicBezTo>
                <a:cubicBezTo>
                  <a:pt x="591604" y="1500672"/>
                  <a:pt x="586940" y="1492585"/>
                  <a:pt x="580820" y="1485663"/>
                </a:cubicBezTo>
                <a:cubicBezTo>
                  <a:pt x="574699" y="1478741"/>
                  <a:pt x="567303" y="1473021"/>
                  <a:pt x="558633" y="1468503"/>
                </a:cubicBezTo>
                <a:cubicBezTo>
                  <a:pt x="549962" y="1463985"/>
                  <a:pt x="541400" y="1460889"/>
                  <a:pt x="532948" y="1459213"/>
                </a:cubicBezTo>
                <a:cubicBezTo>
                  <a:pt x="524496" y="1457537"/>
                  <a:pt x="517246" y="1456444"/>
                  <a:pt x="511198" y="1455934"/>
                </a:cubicBezTo>
                <a:cubicBezTo>
                  <a:pt x="505151" y="1455424"/>
                  <a:pt x="498775" y="1455169"/>
                  <a:pt x="492072" y="1455169"/>
                </a:cubicBezTo>
                <a:lnTo>
                  <a:pt x="425401" y="1455169"/>
                </a:lnTo>
                <a:cubicBezTo>
                  <a:pt x="419572" y="1455169"/>
                  <a:pt x="414872" y="1456881"/>
                  <a:pt x="411302" y="1460306"/>
                </a:cubicBezTo>
                <a:cubicBezTo>
                  <a:pt x="407732" y="1463730"/>
                  <a:pt x="405947" y="1468867"/>
                  <a:pt x="405947" y="1475717"/>
                </a:cubicBezTo>
                <a:lnTo>
                  <a:pt x="405947" y="1702859"/>
                </a:lnTo>
                <a:lnTo>
                  <a:pt x="273402" y="1593499"/>
                </a:lnTo>
                <a:cubicBezTo>
                  <a:pt x="104480" y="1424578"/>
                  <a:pt x="0" y="1191215"/>
                  <a:pt x="0" y="933450"/>
                </a:cubicBezTo>
                <a:cubicBezTo>
                  <a:pt x="0" y="417920"/>
                  <a:pt x="417920" y="0"/>
                  <a:pt x="93345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p:cNvGrpSpPr/>
          <p:nvPr userDrawn="1"/>
        </p:nvGrpSpPr>
        <p:grpSpPr>
          <a:xfrm>
            <a:off x="8153400" y="6096000"/>
            <a:ext cx="1002587" cy="762000"/>
            <a:chOff x="8153400" y="6096000"/>
            <a:chExt cx="1002587" cy="762000"/>
          </a:xfrm>
        </p:grpSpPr>
        <p:sp>
          <p:nvSpPr>
            <p:cNvPr id="5" name="Isosceles Triangle 4"/>
            <p:cNvSpPr/>
            <p:nvPr userDrawn="1"/>
          </p:nvSpPr>
          <p:spPr>
            <a:xfrm>
              <a:off x="8153400" y="6400800"/>
              <a:ext cx="990600" cy="457200"/>
            </a:xfrm>
            <a:prstGeom prst="triangle">
              <a:avLst>
                <a:gd name="adj" fmla="val 10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userDrawn="1"/>
          </p:nvSpPr>
          <p:spPr>
            <a:xfrm rot="5400000" flipV="1">
              <a:off x="8546387" y="6248400"/>
              <a:ext cx="762000" cy="457200"/>
            </a:xfrm>
            <a:prstGeom prst="triangle">
              <a:avLst>
                <a:gd name="adj" fmla="val 100000"/>
              </a:avLst>
            </a:prstGeom>
            <a:solidFill>
              <a:srgbClr val="0088E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6"/>
          <p:cNvSpPr>
            <a:spLocks noGrp="1" noChangeArrowheads="1"/>
          </p:cNvSpPr>
          <p:nvPr>
            <p:ph type="sldNum" sz="quarter" idx="4"/>
          </p:nvPr>
        </p:nvSpPr>
        <p:spPr bwMode="auto">
          <a:xfrm>
            <a:off x="8686800" y="6553200"/>
            <a:ext cx="457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b="1">
                <a:solidFill>
                  <a:schemeClr val="tx1"/>
                </a:solidFill>
                <a:cs typeface="+mn-cs"/>
              </a:defRPr>
            </a:lvl1pPr>
          </a:lstStyle>
          <a:p>
            <a:fld id="{798D22C8-B87E-4B3F-80DE-4E1777DA98C0}" type="slidenum">
              <a:rPr lang="en-US" smtClean="0"/>
              <a:pPr/>
              <a:t>‹#›</a:t>
            </a:fld>
            <a:endParaRPr lang="en-US" dirty="0"/>
          </a:p>
        </p:txBody>
      </p:sp>
      <p:sp>
        <p:nvSpPr>
          <p:cNvPr id="7" name="Rectangle 5"/>
          <p:cNvSpPr>
            <a:spLocks noGrp="1" noChangeArrowheads="1"/>
          </p:cNvSpPr>
          <p:nvPr>
            <p:ph type="ftr" sz="quarter" idx="3"/>
          </p:nvPr>
        </p:nvSpPr>
        <p:spPr>
          <a:xfrm>
            <a:off x="685800" y="6602104"/>
            <a:ext cx="7772400" cy="255896"/>
          </a:xfrm>
          <a:prstGeom prst="rect">
            <a:avLst/>
          </a:prstGeom>
          <a:ln/>
        </p:spPr>
        <p:txBody>
          <a:bodyPr/>
          <a:lstStyle>
            <a:lvl1pPr algn="ctr">
              <a:defRPr sz="1050" b="1">
                <a:solidFill>
                  <a:schemeClr val="tx1">
                    <a:lumMod val="50000"/>
                  </a:schemeClr>
                </a:solidFill>
                <a:latin typeface="+mj-lt"/>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85800" y="990600"/>
            <a:ext cx="77724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13"/>
          <p:cNvSpPr>
            <a:spLocks noGrp="1"/>
          </p:cNvSpPr>
          <p:nvPr>
            <p:ph type="title"/>
          </p:nvPr>
        </p:nvSpPr>
        <p:spPr>
          <a:xfrm>
            <a:off x="457200" y="76200"/>
            <a:ext cx="8229600" cy="838200"/>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5"/>
          <p:cNvSpPr>
            <a:spLocks noGrp="1" noChangeArrowheads="1"/>
          </p:cNvSpPr>
          <p:nvPr>
            <p:ph type="ftr" sz="quarter" idx="3"/>
          </p:nvPr>
        </p:nvSpPr>
        <p:spPr>
          <a:xfrm>
            <a:off x="685800" y="6602104"/>
            <a:ext cx="7772400" cy="255896"/>
          </a:xfrm>
          <a:prstGeom prst="rect">
            <a:avLst/>
          </a:prstGeom>
          <a:ln/>
        </p:spPr>
        <p:txBody>
          <a:bodyPr/>
          <a:lstStyle>
            <a:lvl1pPr algn="ctr">
              <a:defRPr sz="1050" b="1">
                <a:solidFill>
                  <a:schemeClr val="tx1">
                    <a:lumMod val="50000"/>
                  </a:schemeClr>
                </a:solidFill>
                <a:latin typeface="+mj-lt"/>
              </a:defRPr>
            </a:lvl1pPr>
          </a:lstStyle>
          <a:p>
            <a:endParaRPr lang="en-US" dirty="0"/>
          </a:p>
        </p:txBody>
      </p:sp>
    </p:spTree>
  </p:cSld>
  <p:clrMap bg1="dk1" tx1="lt1" bg2="dk2" tx2="lt2" accent1="accent1" accent2="accent2" accent3="accent3" accent4="accent4" accent5="accent5" accent6="accent6" hlink="hlink" folHlink="folHlink"/>
  <p:sldLayoutIdLst>
    <p:sldLayoutId id="2147483674" r:id="rId1"/>
    <p:sldLayoutId id="2147483682" r:id="rId2"/>
    <p:sldLayoutId id="2147483683" r:id="rId3"/>
    <p:sldLayoutId id="2147483681" r:id="rId4"/>
    <p:sldLayoutId id="2147483675" r:id="rId5"/>
    <p:sldLayoutId id="2147483680" r:id="rId6"/>
  </p:sldLayoutIdLst>
  <p:hf hdr="0" dt="0"/>
  <p:txStyles>
    <p:titleStyle>
      <a:lvl1pPr algn="l" rtl="0" eaLnBrk="1" fontAlgn="base" hangingPunct="1">
        <a:spcBef>
          <a:spcPct val="0"/>
        </a:spcBef>
        <a:spcAft>
          <a:spcPct val="0"/>
        </a:spcAft>
        <a:defRPr lang="en-US" sz="2800" smtClean="0">
          <a:solidFill>
            <a:schemeClr val="bg1"/>
          </a:solidFill>
          <a:latin typeface="+mj-lt"/>
          <a:ea typeface="+mj-ea"/>
          <a:cs typeface="+mj-cs"/>
        </a:defRPr>
      </a:lvl1pPr>
      <a:lvl2pPr algn="ctr" rtl="0" eaLnBrk="1" fontAlgn="base" hangingPunct="1">
        <a:spcBef>
          <a:spcPct val="0"/>
        </a:spcBef>
        <a:spcAft>
          <a:spcPct val="0"/>
        </a:spcAft>
        <a:defRPr sz="3600">
          <a:solidFill>
            <a:schemeClr val="tx2"/>
          </a:solidFill>
          <a:latin typeface="Arial Black" pitchFamily="34" charset="0"/>
          <a:cs typeface="Arial" charset="0"/>
        </a:defRPr>
      </a:lvl2pPr>
      <a:lvl3pPr algn="ctr" rtl="0" eaLnBrk="1" fontAlgn="base" hangingPunct="1">
        <a:spcBef>
          <a:spcPct val="0"/>
        </a:spcBef>
        <a:spcAft>
          <a:spcPct val="0"/>
        </a:spcAft>
        <a:defRPr sz="3600">
          <a:solidFill>
            <a:schemeClr val="tx2"/>
          </a:solidFill>
          <a:latin typeface="Arial Black" pitchFamily="34" charset="0"/>
          <a:cs typeface="Arial" charset="0"/>
        </a:defRPr>
      </a:lvl3pPr>
      <a:lvl4pPr algn="ctr" rtl="0" eaLnBrk="1" fontAlgn="base" hangingPunct="1">
        <a:spcBef>
          <a:spcPct val="0"/>
        </a:spcBef>
        <a:spcAft>
          <a:spcPct val="0"/>
        </a:spcAft>
        <a:defRPr sz="3600">
          <a:solidFill>
            <a:schemeClr val="tx2"/>
          </a:solidFill>
          <a:latin typeface="Arial Black" pitchFamily="34" charset="0"/>
          <a:cs typeface="Arial" charset="0"/>
        </a:defRPr>
      </a:lvl4pPr>
      <a:lvl5pPr algn="ctr" rtl="0" eaLnBrk="1" fontAlgn="base" hangingPunct="1">
        <a:spcBef>
          <a:spcPct val="0"/>
        </a:spcBef>
        <a:spcAft>
          <a:spcPct val="0"/>
        </a:spcAft>
        <a:defRPr sz="3600">
          <a:solidFill>
            <a:schemeClr val="tx2"/>
          </a:solidFill>
          <a:latin typeface="Arial Black" pitchFamily="34" charset="0"/>
          <a:cs typeface="Arial" charset="0"/>
        </a:defRPr>
      </a:lvl5pPr>
      <a:lvl6pPr marL="457200" algn="ctr" rtl="0" eaLnBrk="1" fontAlgn="base" hangingPunct="1">
        <a:spcBef>
          <a:spcPct val="0"/>
        </a:spcBef>
        <a:spcAft>
          <a:spcPct val="0"/>
        </a:spcAft>
        <a:defRPr sz="3600">
          <a:solidFill>
            <a:schemeClr val="tx2"/>
          </a:solidFill>
          <a:latin typeface="Arial Black" pitchFamily="34" charset="0"/>
          <a:cs typeface="Arial" charset="0"/>
        </a:defRPr>
      </a:lvl6pPr>
      <a:lvl7pPr marL="914400" algn="ctr" rtl="0" eaLnBrk="1" fontAlgn="base" hangingPunct="1">
        <a:spcBef>
          <a:spcPct val="0"/>
        </a:spcBef>
        <a:spcAft>
          <a:spcPct val="0"/>
        </a:spcAft>
        <a:defRPr sz="3600">
          <a:solidFill>
            <a:schemeClr val="tx2"/>
          </a:solidFill>
          <a:latin typeface="Arial Black" pitchFamily="34" charset="0"/>
          <a:cs typeface="Arial" charset="0"/>
        </a:defRPr>
      </a:lvl7pPr>
      <a:lvl8pPr marL="1371600" algn="ctr" rtl="0" eaLnBrk="1" fontAlgn="base" hangingPunct="1">
        <a:spcBef>
          <a:spcPct val="0"/>
        </a:spcBef>
        <a:spcAft>
          <a:spcPct val="0"/>
        </a:spcAft>
        <a:defRPr sz="3600">
          <a:solidFill>
            <a:schemeClr val="tx2"/>
          </a:solidFill>
          <a:latin typeface="Arial Black" pitchFamily="34" charset="0"/>
          <a:cs typeface="Arial" charset="0"/>
        </a:defRPr>
      </a:lvl8pPr>
      <a:lvl9pPr marL="1828800" algn="ctr" rtl="0" eaLnBrk="1" fontAlgn="base" hangingPunct="1">
        <a:spcBef>
          <a:spcPct val="0"/>
        </a:spcBef>
        <a:spcAft>
          <a:spcPct val="0"/>
        </a:spcAft>
        <a:defRPr sz="3600">
          <a:solidFill>
            <a:schemeClr val="tx2"/>
          </a:solidFill>
          <a:latin typeface="Arial Black" pitchFamily="34" charset="0"/>
          <a:cs typeface="Arial" charset="0"/>
        </a:defRPr>
      </a:lvl9pPr>
    </p:titleStyle>
    <p:bodyStyle>
      <a:lvl1pPr marL="342900" indent="-342900" algn="l" rtl="0" eaLnBrk="1" fontAlgn="base" hangingPunct="1">
        <a:spcBef>
          <a:spcPct val="20000"/>
        </a:spcBef>
        <a:spcAft>
          <a:spcPct val="0"/>
        </a:spcAft>
        <a:buChar char="•"/>
        <a:defRPr sz="2400">
          <a:solidFill>
            <a:schemeClr val="bg1"/>
          </a:solidFill>
          <a:latin typeface="Times New Roman" panose="02020603050405020304" pitchFamily="18" charset="0"/>
          <a:ea typeface="+mn-ea"/>
          <a:cs typeface="Times New Roman" panose="02020603050405020304" pitchFamily="18" charset="0"/>
        </a:defRPr>
      </a:lvl1pPr>
      <a:lvl2pPr marL="742950" indent="-285750" algn="l" rtl="0" eaLnBrk="1" fontAlgn="base" hangingPunct="1">
        <a:spcBef>
          <a:spcPct val="20000"/>
        </a:spcBef>
        <a:spcAft>
          <a:spcPct val="0"/>
        </a:spcAft>
        <a:buChar char="•"/>
        <a:defRPr sz="2000">
          <a:solidFill>
            <a:schemeClr val="bg1"/>
          </a:solidFill>
          <a:latin typeface="Times New Roman" panose="02020603050405020304" pitchFamily="18" charset="0"/>
          <a:cs typeface="Times New Roman" panose="02020603050405020304" pitchFamily="18" charset="0"/>
        </a:defRPr>
      </a:lvl2pPr>
      <a:lvl3pPr marL="1143000" indent="-228600" algn="l" rtl="0" eaLnBrk="1" fontAlgn="base" hangingPunct="1">
        <a:spcBef>
          <a:spcPct val="20000"/>
        </a:spcBef>
        <a:spcAft>
          <a:spcPct val="0"/>
        </a:spcAft>
        <a:buChar char="•"/>
        <a:defRPr sz="1800">
          <a:solidFill>
            <a:schemeClr val="bg1"/>
          </a:solidFill>
          <a:latin typeface="Times New Roman" panose="02020603050405020304" pitchFamily="18" charset="0"/>
          <a:cs typeface="Times New Roman" panose="02020603050405020304" pitchFamily="18" charset="0"/>
        </a:defRPr>
      </a:lvl3pPr>
      <a:lvl4pPr marL="1600200" indent="-228600" algn="l" rtl="0" eaLnBrk="1" fontAlgn="base" hangingPunct="1">
        <a:spcBef>
          <a:spcPct val="20000"/>
        </a:spcBef>
        <a:spcAft>
          <a:spcPct val="0"/>
        </a:spcAft>
        <a:buChar char="•"/>
        <a:defRPr sz="1600">
          <a:solidFill>
            <a:schemeClr val="bg1"/>
          </a:solidFill>
          <a:latin typeface="Times New Roman" panose="02020603050405020304" pitchFamily="18" charset="0"/>
          <a:cs typeface="Times New Roman" panose="02020603050405020304" pitchFamily="18" charset="0"/>
        </a:defRPr>
      </a:lvl4pPr>
      <a:lvl5pPr marL="2057400" indent="-228600" algn="l" rtl="0" eaLnBrk="1" fontAlgn="base" hangingPunct="1">
        <a:spcBef>
          <a:spcPct val="20000"/>
        </a:spcBef>
        <a:spcAft>
          <a:spcPct val="0"/>
        </a:spcAft>
        <a:buChar char="•"/>
        <a:defRPr sz="1400">
          <a:solidFill>
            <a:schemeClr val="bg1"/>
          </a:solidFill>
          <a:latin typeface="Times New Roman" panose="02020603050405020304" pitchFamily="18" charset="0"/>
          <a:cs typeface="Times New Roman" panose="02020603050405020304" pitchFamily="18"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5.gi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9.jpg"/><Relationship Id="rId11" Type="http://schemas.openxmlformats.org/officeDocument/2006/relationships/image" Target="../media/image64.jpeg"/><Relationship Id="rId5" Type="http://schemas.openxmlformats.org/officeDocument/2006/relationships/image" Target="../media/image58.pn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11.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jpeg"/><Relationship Id="rId7" Type="http://schemas.openxmlformats.org/officeDocument/2006/relationships/image" Target="../media/image46.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9.jpg"/><Relationship Id="rId5" Type="http://schemas.openxmlformats.org/officeDocument/2006/relationships/image" Target="../media/image68.jpeg"/><Relationship Id="rId4" Type="http://schemas.openxmlformats.org/officeDocument/2006/relationships/image" Target="../media/image67.jpg"/></Relationships>
</file>

<file path=ppt/slides/_rels/slide12.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jpeg"/><Relationship Id="rId7" Type="http://schemas.openxmlformats.org/officeDocument/2006/relationships/image" Target="../media/image75.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 Id="rId9" Type="http://schemas.openxmlformats.org/officeDocument/2006/relationships/image" Target="../media/image77.emf"/></Relationships>
</file>

<file path=ppt/slides/_rels/slide1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79.wmf"/><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image" Target="../media/image78.wmf"/><Relationship Id="rId4" Type="http://schemas.openxmlformats.org/officeDocument/2006/relationships/oleObject" Target="../embeddings/oleObject12.bin"/></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2.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89.png"/><Relationship Id="rId5" Type="http://schemas.microsoft.com/office/2007/relationships/hdphoto" Target="../media/hdphoto2.wdp"/><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94.png"/><Relationship Id="rId10" Type="http://schemas.openxmlformats.org/officeDocument/2006/relationships/image" Target="../media/image84.png"/><Relationship Id="rId4" Type="http://schemas.openxmlformats.org/officeDocument/2006/relationships/image" Target="../media/image93.png"/><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Layout" Target="../diagrams/layout1.xml"/><Relationship Id="rId11" Type="http://schemas.openxmlformats.org/officeDocument/2006/relationships/image" Target="../media/image5.jpg"/><Relationship Id="rId5" Type="http://schemas.openxmlformats.org/officeDocument/2006/relationships/diagramData" Target="../diagrams/data1.xml"/><Relationship Id="rId10" Type="http://schemas.openxmlformats.org/officeDocument/2006/relationships/image" Target="../media/image4.jpeg"/><Relationship Id="rId4" Type="http://schemas.openxmlformats.org/officeDocument/2006/relationships/image" Target="../media/image3.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09.jp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oleObject" Target="../embeddings/oleObject3.bin"/><Relationship Id="rId18" Type="http://schemas.openxmlformats.org/officeDocument/2006/relationships/image" Target="../media/image16.png"/><Relationship Id="rId3" Type="http://schemas.openxmlformats.org/officeDocument/2006/relationships/notesSlide" Target="../notesSlides/notesSlide3.xml"/><Relationship Id="rId7" Type="http://schemas.openxmlformats.org/officeDocument/2006/relationships/image" Target="../media/image10.png"/><Relationship Id="rId12" Type="http://schemas.openxmlformats.org/officeDocument/2006/relationships/oleObject" Target="../embeddings/oleObject2.bin"/><Relationship Id="rId17" Type="http://schemas.openxmlformats.org/officeDocument/2006/relationships/image" Target="../media/image15.png"/><Relationship Id="rId2" Type="http://schemas.openxmlformats.org/officeDocument/2006/relationships/slideLayout" Target="../slideLayouts/slideLayout5.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vmlDrawing" Target="../drawings/vmlDrawing1.vml"/><Relationship Id="rId6" Type="http://schemas.openxmlformats.org/officeDocument/2006/relationships/image" Target="../media/image9.png"/><Relationship Id="rId11" Type="http://schemas.openxmlformats.org/officeDocument/2006/relationships/image" Target="../media/image6.emf"/><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oleObject" Target="../embeddings/oleObject1.bin"/><Relationship Id="rId19"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1.jpe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5.png"/><Relationship Id="rId18" Type="http://schemas.openxmlformats.org/officeDocument/2006/relationships/image" Target="../media/image22.png"/><Relationship Id="rId3" Type="http://schemas.openxmlformats.org/officeDocument/2006/relationships/notesSlide" Target="../notesSlides/notesSlide4.xml"/><Relationship Id="rId7" Type="http://schemas.openxmlformats.org/officeDocument/2006/relationships/image" Target="../media/image6.emf"/><Relationship Id="rId12" Type="http://schemas.openxmlformats.org/officeDocument/2006/relationships/image" Target="../media/image14.png"/><Relationship Id="rId17" Type="http://schemas.openxmlformats.org/officeDocument/2006/relationships/image" Target="../media/image21.jpeg"/><Relationship Id="rId2" Type="http://schemas.openxmlformats.org/officeDocument/2006/relationships/slideLayout" Target="../slideLayouts/slideLayout5.xml"/><Relationship Id="rId16" Type="http://schemas.openxmlformats.org/officeDocument/2006/relationships/image" Target="../media/image18.png"/><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3.png"/><Relationship Id="rId5" Type="http://schemas.openxmlformats.org/officeDocument/2006/relationships/image" Target="../media/image20.jpe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3.emf"/><Relationship Id="rId4" Type="http://schemas.openxmlformats.org/officeDocument/2006/relationships/image" Target="../media/image19.png"/><Relationship Id="rId9" Type="http://schemas.openxmlformats.org/officeDocument/2006/relationships/oleObject" Target="../embeddings/oleObject6.bin"/><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jpeg"/><Relationship Id="rId7" Type="http://schemas.openxmlformats.org/officeDocument/2006/relationships/diagramColors" Target="../diagrams/colors2.xml"/><Relationship Id="rId12"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5.xml"/><Relationship Id="rId6" Type="http://schemas.openxmlformats.org/officeDocument/2006/relationships/diagramQuickStyle" Target="../diagrams/quickStyle2.xml"/><Relationship Id="rId11" Type="http://schemas.openxmlformats.org/officeDocument/2006/relationships/image" Target="../media/image27.png"/><Relationship Id="rId5" Type="http://schemas.openxmlformats.org/officeDocument/2006/relationships/diagramLayout" Target="../diagrams/layout2.xml"/><Relationship Id="rId10" Type="http://schemas.openxmlformats.org/officeDocument/2006/relationships/image" Target="../media/image26.png"/><Relationship Id="rId4" Type="http://schemas.openxmlformats.org/officeDocument/2006/relationships/diagramData" Target="../diagrams/data2.xml"/><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31.wmf"/><Relationship Id="rId18" Type="http://schemas.openxmlformats.org/officeDocument/2006/relationships/image" Target="../media/image37.jpeg"/><Relationship Id="rId3" Type="http://schemas.openxmlformats.org/officeDocument/2006/relationships/notesSlide" Target="../notesSlides/notesSlide5.xml"/><Relationship Id="rId7" Type="http://schemas.openxmlformats.org/officeDocument/2006/relationships/image" Target="../media/image28.png"/><Relationship Id="rId12" Type="http://schemas.openxmlformats.org/officeDocument/2006/relationships/oleObject" Target="../embeddings/oleObject9.bin"/><Relationship Id="rId17" Type="http://schemas.openxmlformats.org/officeDocument/2006/relationships/image" Target="../media/image33.wmf"/><Relationship Id="rId2" Type="http://schemas.openxmlformats.org/officeDocument/2006/relationships/slideLayout" Target="../slideLayouts/slideLayout5.xml"/><Relationship Id="rId16" Type="http://schemas.openxmlformats.org/officeDocument/2006/relationships/oleObject" Target="../embeddings/oleObject11.bin"/><Relationship Id="rId1" Type="http://schemas.openxmlformats.org/officeDocument/2006/relationships/vmlDrawing" Target="../drawings/vmlDrawing3.vml"/><Relationship Id="rId6" Type="http://schemas.openxmlformats.org/officeDocument/2006/relationships/image" Target="../media/image36.png"/><Relationship Id="rId11" Type="http://schemas.openxmlformats.org/officeDocument/2006/relationships/image" Target="../media/image30.wmf"/><Relationship Id="rId5" Type="http://schemas.openxmlformats.org/officeDocument/2006/relationships/image" Target="../media/image35.png"/><Relationship Id="rId15" Type="http://schemas.openxmlformats.org/officeDocument/2006/relationships/image" Target="../media/image32.wmf"/><Relationship Id="rId10" Type="http://schemas.openxmlformats.org/officeDocument/2006/relationships/oleObject" Target="../embeddings/oleObject8.bin"/><Relationship Id="rId19" Type="http://schemas.openxmlformats.org/officeDocument/2006/relationships/image" Target="../media/image38.jpeg"/><Relationship Id="rId4" Type="http://schemas.openxmlformats.org/officeDocument/2006/relationships/image" Target="../media/image34.png"/><Relationship Id="rId9" Type="http://schemas.openxmlformats.org/officeDocument/2006/relationships/image" Target="../media/image29.wmf"/><Relationship Id="rId14"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2.jpeg"/><Relationship Id="rId5" Type="http://schemas.openxmlformats.org/officeDocument/2006/relationships/image" Target="../media/image41.jpg"/><Relationship Id="rId4" Type="http://schemas.openxmlformats.org/officeDocument/2006/relationships/image" Target="../media/image40.jp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image" Target="../media/image46.jpg"/><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 Leader-Follower Game-Based Life Cycle Optimization Framework and Shale Gas Supply Chain Application</a:t>
            </a:r>
          </a:p>
        </p:txBody>
      </p:sp>
      <p:sp>
        <p:nvSpPr>
          <p:cNvPr id="4" name="Footer Placeholder 3"/>
          <p:cNvSpPr>
            <a:spLocks noGrp="1"/>
          </p:cNvSpPr>
          <p:nvPr>
            <p:ph type="ftr" sz="quarter" idx="3"/>
          </p:nvPr>
        </p:nvSpPr>
        <p:spPr>
          <a:xfrm>
            <a:off x="685800" y="6525904"/>
            <a:ext cx="7772400" cy="255896"/>
          </a:xfrm>
        </p:spPr>
        <p:txBody>
          <a:bodyPr/>
          <a:lstStyle/>
          <a:p>
            <a:r>
              <a:rPr lang="en-US" dirty="0"/>
              <a:t>AIChE, November 13-18, 2016</a:t>
            </a:r>
          </a:p>
        </p:txBody>
      </p:sp>
      <p:sp>
        <p:nvSpPr>
          <p:cNvPr id="3" name="Subtitle 2"/>
          <p:cNvSpPr>
            <a:spLocks noGrp="1"/>
          </p:cNvSpPr>
          <p:nvPr>
            <p:ph type="subTitle" idx="1"/>
          </p:nvPr>
        </p:nvSpPr>
        <p:spPr/>
        <p:txBody>
          <a:bodyPr/>
          <a:lstStyle/>
          <a:p>
            <a:r>
              <a:rPr lang="en-US" dirty="0"/>
              <a:t>Jiyao Gao </a:t>
            </a:r>
            <a:r>
              <a:rPr lang="en-US" b="0" dirty="0"/>
              <a:t>and</a:t>
            </a:r>
            <a:r>
              <a:rPr lang="en-US" dirty="0"/>
              <a:t> Fengqi You</a:t>
            </a:r>
          </a:p>
        </p:txBody>
      </p:sp>
    </p:spTree>
    <p:extLst>
      <p:ext uri="{BB962C8B-B14F-4D97-AF65-F5344CB8AC3E}">
        <p14:creationId xmlns:p14="http://schemas.microsoft.com/office/powerpoint/2010/main" val="4091741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Leader’s Major Decisions</a:t>
            </a:r>
            <a:endParaRPr lang="en-US" dirty="0"/>
          </a:p>
        </p:txBody>
      </p:sp>
      <p:sp>
        <p:nvSpPr>
          <p:cNvPr id="4" name="Slide Number Placeholder 3"/>
          <p:cNvSpPr>
            <a:spLocks noGrp="1"/>
          </p:cNvSpPr>
          <p:nvPr>
            <p:ph type="sldNum" sz="quarter" idx="4"/>
          </p:nvPr>
        </p:nvSpPr>
        <p:spPr/>
        <p:txBody>
          <a:bodyPr/>
          <a:lstStyle/>
          <a:p>
            <a:fld id="{798D22C8-B87E-4B3F-80DE-4E1777DA98C0}" type="slidenum">
              <a:rPr lang="en-US" smtClean="0"/>
              <a:pPr/>
              <a:t>10</a:t>
            </a:fld>
            <a:endParaRPr lang="en-US" dirty="0"/>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14576" t="1" r="16192" b="1370"/>
          <a:stretch/>
        </p:blipFill>
        <p:spPr>
          <a:xfrm>
            <a:off x="634037" y="1058749"/>
            <a:ext cx="1143963" cy="1083755"/>
          </a:xfrm>
          <a:prstGeom prst="rect">
            <a:avLst/>
          </a:prstGeom>
        </p:spPr>
      </p:pic>
      <p:sp>
        <p:nvSpPr>
          <p:cNvPr id="13" name="TextBox 12"/>
          <p:cNvSpPr txBox="1"/>
          <p:nvPr/>
        </p:nvSpPr>
        <p:spPr>
          <a:xfrm>
            <a:off x="152400" y="2061601"/>
            <a:ext cx="2398475" cy="1015663"/>
          </a:xfrm>
          <a:prstGeom prst="rect">
            <a:avLst/>
          </a:prstGeom>
          <a:noFill/>
        </p:spPr>
        <p:txBody>
          <a:bodyPr wrap="square" rtlCol="0">
            <a:spAutoFit/>
          </a:bodyPr>
          <a:lstStyle/>
          <a:p>
            <a:r>
              <a:rPr lang="en-US" sz="2000" b="1" dirty="0">
                <a:solidFill>
                  <a:schemeClr val="bg1"/>
                </a:solidFill>
                <a:latin typeface="+mn-lt"/>
              </a:rPr>
              <a:t>Drilling schedule </a:t>
            </a:r>
          </a:p>
          <a:p>
            <a:r>
              <a:rPr lang="en-US" sz="2000" b="1" dirty="0">
                <a:solidFill>
                  <a:schemeClr val="bg1"/>
                </a:solidFill>
                <a:latin typeface="+mn-lt"/>
              </a:rPr>
              <a:t>(where, when and how many to drill) </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028" y="3077264"/>
            <a:ext cx="1168971" cy="1036278"/>
          </a:xfrm>
          <a:prstGeom prst="rect">
            <a:avLst/>
          </a:prstGeom>
        </p:spPr>
      </p:pic>
      <p:sp>
        <p:nvSpPr>
          <p:cNvPr id="18" name="TextBox 17"/>
          <p:cNvSpPr txBox="1"/>
          <p:nvPr/>
        </p:nvSpPr>
        <p:spPr>
          <a:xfrm>
            <a:off x="152401" y="4139683"/>
            <a:ext cx="2514599" cy="400110"/>
          </a:xfrm>
          <a:prstGeom prst="rect">
            <a:avLst/>
          </a:prstGeom>
          <a:noFill/>
        </p:spPr>
        <p:txBody>
          <a:bodyPr wrap="square" rtlCol="0">
            <a:spAutoFit/>
          </a:bodyPr>
          <a:lstStyle/>
          <a:p>
            <a:r>
              <a:rPr lang="en-US" sz="2000" b="1" dirty="0">
                <a:solidFill>
                  <a:schemeClr val="bg1"/>
                </a:solidFill>
                <a:latin typeface="+mn-lt"/>
              </a:rPr>
              <a:t>Water management</a:t>
            </a: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4968" y="3259180"/>
            <a:ext cx="1480743" cy="991030"/>
          </a:xfrm>
          <a:prstGeom prst="rect">
            <a:avLst/>
          </a:prstGeom>
        </p:spPr>
      </p:pic>
      <p:sp>
        <p:nvSpPr>
          <p:cNvPr id="22" name="TextBox 21"/>
          <p:cNvSpPr txBox="1"/>
          <p:nvPr/>
        </p:nvSpPr>
        <p:spPr>
          <a:xfrm>
            <a:off x="3209659" y="4202668"/>
            <a:ext cx="2236816" cy="369332"/>
          </a:xfrm>
          <a:prstGeom prst="rect">
            <a:avLst/>
          </a:prstGeom>
          <a:noFill/>
        </p:spPr>
        <p:txBody>
          <a:bodyPr wrap="square" rtlCol="0">
            <a:spAutoFit/>
          </a:bodyPr>
          <a:lstStyle/>
          <a:p>
            <a:r>
              <a:rPr lang="en-US" dirty="0">
                <a:solidFill>
                  <a:schemeClr val="bg1"/>
                </a:solidFill>
                <a:latin typeface="+mn-lt"/>
              </a:rPr>
              <a:t>Injection disposal</a:t>
            </a: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4679" y="3254804"/>
            <a:ext cx="1496379" cy="1016942"/>
          </a:xfrm>
          <a:prstGeom prst="rect">
            <a:avLst/>
          </a:prstGeom>
        </p:spPr>
      </p:pic>
      <p:sp>
        <p:nvSpPr>
          <p:cNvPr id="24" name="TextBox 23"/>
          <p:cNvSpPr txBox="1"/>
          <p:nvPr/>
        </p:nvSpPr>
        <p:spPr>
          <a:xfrm>
            <a:off x="4894432" y="4198849"/>
            <a:ext cx="2270465" cy="369332"/>
          </a:xfrm>
          <a:prstGeom prst="rect">
            <a:avLst/>
          </a:prstGeom>
          <a:noFill/>
        </p:spPr>
        <p:txBody>
          <a:bodyPr wrap="square" rtlCol="0">
            <a:spAutoFit/>
          </a:bodyPr>
          <a:lstStyle/>
          <a:p>
            <a:pPr algn="ctr"/>
            <a:r>
              <a:rPr lang="en-US" dirty="0">
                <a:solidFill>
                  <a:schemeClr val="bg1"/>
                </a:solidFill>
                <a:latin typeface="+mn-lt"/>
              </a:rPr>
              <a:t>CWT</a:t>
            </a:r>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40582" y="3254804"/>
            <a:ext cx="1432944" cy="1016942"/>
          </a:xfrm>
          <a:prstGeom prst="rect">
            <a:avLst/>
          </a:prstGeom>
        </p:spPr>
      </p:pic>
      <p:sp>
        <p:nvSpPr>
          <p:cNvPr id="26" name="TextBox 25"/>
          <p:cNvSpPr txBox="1"/>
          <p:nvPr/>
        </p:nvSpPr>
        <p:spPr>
          <a:xfrm>
            <a:off x="6858000" y="4205625"/>
            <a:ext cx="1828800" cy="369332"/>
          </a:xfrm>
          <a:prstGeom prst="rect">
            <a:avLst/>
          </a:prstGeom>
          <a:noFill/>
        </p:spPr>
        <p:txBody>
          <a:bodyPr wrap="square" rtlCol="0">
            <a:spAutoFit/>
          </a:bodyPr>
          <a:lstStyle/>
          <a:p>
            <a:r>
              <a:rPr lang="en-US" dirty="0">
                <a:solidFill>
                  <a:schemeClr val="bg1"/>
                </a:solidFill>
                <a:latin typeface="+mn-lt"/>
              </a:rPr>
              <a:t>Onsite treatment</a:t>
            </a:r>
          </a:p>
        </p:txBody>
      </p:sp>
      <p:pic>
        <p:nvPicPr>
          <p:cNvPr id="27" name="Picture 26"/>
          <p:cNvPicPr>
            <a:picLocks noChangeAspect="1"/>
          </p:cNvPicPr>
          <p:nvPr/>
        </p:nvPicPr>
        <p:blipFill rotWithShape="1">
          <a:blip r:embed="rId8" cstate="print">
            <a:extLst>
              <a:ext uri="{28A0092B-C50C-407E-A947-70E740481C1C}">
                <a14:useLocalDpi xmlns:a14="http://schemas.microsoft.com/office/drawing/2010/main" val="0"/>
              </a:ext>
            </a:extLst>
          </a:blip>
          <a:srcRect l="20000" r="12501" b="1420"/>
          <a:stretch/>
        </p:blipFill>
        <p:spPr>
          <a:xfrm>
            <a:off x="612328" y="4888959"/>
            <a:ext cx="1165671" cy="1138905"/>
          </a:xfrm>
          <a:prstGeom prst="rect">
            <a:avLst/>
          </a:prstGeom>
        </p:spPr>
      </p:pic>
      <p:sp>
        <p:nvSpPr>
          <p:cNvPr id="28" name="TextBox 27"/>
          <p:cNvSpPr txBox="1"/>
          <p:nvPr/>
        </p:nvSpPr>
        <p:spPr>
          <a:xfrm>
            <a:off x="175265" y="6007763"/>
            <a:ext cx="2520310" cy="400110"/>
          </a:xfrm>
          <a:prstGeom prst="rect">
            <a:avLst/>
          </a:prstGeom>
          <a:noFill/>
        </p:spPr>
        <p:txBody>
          <a:bodyPr wrap="square" rtlCol="0">
            <a:spAutoFit/>
          </a:bodyPr>
          <a:lstStyle/>
          <a:p>
            <a:r>
              <a:rPr lang="en-US" sz="2000" b="1" dirty="0">
                <a:solidFill>
                  <a:schemeClr val="bg1"/>
                </a:solidFill>
                <a:latin typeface="+mn-lt"/>
              </a:rPr>
              <a:t>Gathering pipeline</a:t>
            </a:r>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90701" y="4888959"/>
            <a:ext cx="1555773" cy="995361"/>
          </a:xfrm>
          <a:prstGeom prst="rect">
            <a:avLst/>
          </a:prstGeom>
        </p:spPr>
      </p:pic>
      <p:sp>
        <p:nvSpPr>
          <p:cNvPr id="30" name="TextBox 29"/>
          <p:cNvSpPr txBox="1"/>
          <p:nvPr/>
        </p:nvSpPr>
        <p:spPr>
          <a:xfrm>
            <a:off x="3319977" y="5877580"/>
            <a:ext cx="5082370" cy="646331"/>
          </a:xfrm>
          <a:prstGeom prst="rect">
            <a:avLst/>
          </a:prstGeom>
          <a:noFill/>
        </p:spPr>
        <p:txBody>
          <a:bodyPr wrap="square" rtlCol="0">
            <a:spAutoFit/>
          </a:bodyPr>
          <a:lstStyle/>
          <a:p>
            <a:pPr algn="ctr"/>
            <a:r>
              <a:rPr lang="en-US" dirty="0">
                <a:solidFill>
                  <a:schemeClr val="bg1"/>
                </a:solidFill>
                <a:latin typeface="+mn-lt"/>
              </a:rPr>
              <a:t>Construction of gathering pipelines and compressor stations from shale sites to processing plants</a:t>
            </a:r>
          </a:p>
        </p:txBody>
      </p:sp>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81062" y="4888959"/>
            <a:ext cx="1567670" cy="1018985"/>
          </a:xfrm>
          <a:prstGeom prst="rect">
            <a:avLst/>
          </a:prstGeom>
        </p:spPr>
      </p:pic>
      <p:sp>
        <p:nvSpPr>
          <p:cNvPr id="35" name="TextBox 34"/>
          <p:cNvSpPr txBox="1"/>
          <p:nvPr/>
        </p:nvSpPr>
        <p:spPr>
          <a:xfrm>
            <a:off x="3402125" y="2514600"/>
            <a:ext cx="2697569" cy="369332"/>
          </a:xfrm>
          <a:prstGeom prst="rect">
            <a:avLst/>
          </a:prstGeom>
          <a:noFill/>
        </p:spPr>
        <p:txBody>
          <a:bodyPr wrap="square" rtlCol="0">
            <a:spAutoFit/>
          </a:bodyPr>
          <a:lstStyle/>
          <a:p>
            <a:r>
              <a:rPr lang="en-US" dirty="0">
                <a:solidFill>
                  <a:schemeClr val="bg1"/>
                </a:solidFill>
                <a:latin typeface="+mn-lt"/>
              </a:rPr>
              <a:t>Decreasing production</a:t>
            </a:r>
          </a:p>
        </p:txBody>
      </p:sp>
      <p:sp>
        <p:nvSpPr>
          <p:cNvPr id="36" name="TextBox 35"/>
          <p:cNvSpPr txBox="1"/>
          <p:nvPr/>
        </p:nvSpPr>
        <p:spPr>
          <a:xfrm>
            <a:off x="6260418" y="2514600"/>
            <a:ext cx="2236816" cy="369332"/>
          </a:xfrm>
          <a:prstGeom prst="rect">
            <a:avLst/>
          </a:prstGeom>
          <a:noFill/>
        </p:spPr>
        <p:txBody>
          <a:bodyPr wrap="square" rtlCol="0">
            <a:spAutoFit/>
          </a:bodyPr>
          <a:lstStyle/>
          <a:p>
            <a:r>
              <a:rPr lang="en-US" dirty="0">
                <a:solidFill>
                  <a:schemeClr val="bg1"/>
                </a:solidFill>
                <a:latin typeface="+mn-lt"/>
              </a:rPr>
              <a:t>Variant composition</a:t>
            </a:r>
          </a:p>
        </p:txBody>
      </p:sp>
      <p:sp>
        <p:nvSpPr>
          <p:cNvPr id="2" name="Rounded Rectangle 1"/>
          <p:cNvSpPr/>
          <p:nvPr/>
        </p:nvSpPr>
        <p:spPr>
          <a:xfrm>
            <a:off x="3048000" y="972668"/>
            <a:ext cx="5571859" cy="1946257"/>
          </a:xfrm>
          <a:prstGeom prst="roundRect">
            <a:avLst/>
          </a:prstGeom>
          <a:noFill/>
          <a:ln>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3048000" y="3106224"/>
            <a:ext cx="5571858" cy="1498042"/>
          </a:xfrm>
          <a:prstGeom prst="roundRect">
            <a:avLst/>
          </a:prstGeom>
          <a:noFill/>
          <a:ln>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ounded Rectangle 37"/>
          <p:cNvSpPr/>
          <p:nvPr/>
        </p:nvSpPr>
        <p:spPr>
          <a:xfrm>
            <a:off x="3048000" y="4772106"/>
            <a:ext cx="5571857" cy="1781094"/>
          </a:xfrm>
          <a:prstGeom prst="roundRect">
            <a:avLst/>
          </a:prstGeom>
          <a:noFill/>
          <a:ln>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7" name="Straight Arrow Connector 6"/>
          <p:cNvCxnSpPr/>
          <p:nvPr/>
        </p:nvCxnSpPr>
        <p:spPr>
          <a:xfrm>
            <a:off x="2133600" y="1828800"/>
            <a:ext cx="533400" cy="0"/>
          </a:xfrm>
          <a:prstGeom prst="straightConnector1">
            <a:avLst/>
          </a:prstGeom>
          <a:ln w="76200">
            <a:solidFill>
              <a:srgbClr val="007AD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134016" y="3810000"/>
            <a:ext cx="533400" cy="0"/>
          </a:xfrm>
          <a:prstGeom prst="straightConnector1">
            <a:avLst/>
          </a:prstGeom>
          <a:ln w="76200">
            <a:solidFill>
              <a:srgbClr val="007AD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133600" y="5562600"/>
            <a:ext cx="533400" cy="0"/>
          </a:xfrm>
          <a:prstGeom prst="straightConnector1">
            <a:avLst/>
          </a:prstGeom>
          <a:ln w="76200">
            <a:solidFill>
              <a:srgbClr val="007AD6"/>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79468" y="1058749"/>
            <a:ext cx="2022368" cy="1526956"/>
          </a:xfrm>
          <a:prstGeom prst="rect">
            <a:avLst/>
          </a:prstGeom>
        </p:spPr>
      </p:pic>
      <p:pic>
        <p:nvPicPr>
          <p:cNvPr id="6" name="Picture 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02125" y="1022917"/>
            <a:ext cx="2380218" cy="1562788"/>
          </a:xfrm>
          <a:prstGeom prst="rect">
            <a:avLst/>
          </a:prstGeom>
        </p:spPr>
      </p:pic>
    </p:spTree>
    <p:extLst>
      <p:ext uri="{BB962C8B-B14F-4D97-AF65-F5344CB8AC3E}">
        <p14:creationId xmlns:p14="http://schemas.microsoft.com/office/powerpoint/2010/main" val="42754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37"/>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2" grpId="0"/>
      <p:bldP spid="24" grpId="0"/>
      <p:bldP spid="26" grpId="0"/>
      <p:bldP spid="28" grpId="0"/>
      <p:bldP spid="30" grpId="0"/>
      <p:bldP spid="35" grpId="0"/>
      <p:bldP spid="36" grpId="0"/>
      <p:bldP spid="2" grpId="0" animBg="1"/>
      <p:bldP spid="2" grpId="1" animBg="1"/>
      <p:bldP spid="37" grpId="0" animBg="1"/>
      <p:bldP spid="37" grpId="1"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 Statement: Follower’s Problem</a:t>
            </a:r>
          </a:p>
        </p:txBody>
      </p:sp>
      <p:sp>
        <p:nvSpPr>
          <p:cNvPr id="4" name="Slide Number Placeholder 3"/>
          <p:cNvSpPr>
            <a:spLocks noGrp="1"/>
          </p:cNvSpPr>
          <p:nvPr>
            <p:ph type="sldNum" sz="quarter" idx="4"/>
          </p:nvPr>
        </p:nvSpPr>
        <p:spPr/>
        <p:txBody>
          <a:bodyPr/>
          <a:lstStyle/>
          <a:p>
            <a:fld id="{798D22C8-B87E-4B3F-80DE-4E1777DA98C0}" type="slidenum">
              <a:rPr lang="en-US" smtClean="0"/>
              <a:pPr/>
              <a:t>11</a:t>
            </a:fld>
            <a:endParaRPr lang="en-US" dirty="0"/>
          </a:p>
        </p:txBody>
      </p:sp>
      <p:sp>
        <p:nvSpPr>
          <p:cNvPr id="28" name="TextBox 27"/>
          <p:cNvSpPr txBox="1"/>
          <p:nvPr/>
        </p:nvSpPr>
        <p:spPr>
          <a:xfrm>
            <a:off x="4191000" y="2400026"/>
            <a:ext cx="4807033" cy="584775"/>
          </a:xfrm>
          <a:prstGeom prst="rect">
            <a:avLst/>
          </a:prstGeom>
          <a:noFill/>
          <a:ln>
            <a:solidFill>
              <a:srgbClr val="AEBCD6"/>
            </a:solidFill>
            <a:prstDash val="dash"/>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B050"/>
                </a:solidFill>
                <a:effectLst/>
                <a:uLnTx/>
                <a:uFillTx/>
              </a:rPr>
              <a:t>Partial information of this supply chain, including the leader’s decisions being made</a:t>
            </a:r>
          </a:p>
        </p:txBody>
      </p:sp>
      <p:sp>
        <p:nvSpPr>
          <p:cNvPr id="29" name="TextBox 28"/>
          <p:cNvSpPr txBox="1"/>
          <p:nvPr/>
        </p:nvSpPr>
        <p:spPr>
          <a:xfrm>
            <a:off x="4191000" y="4520625"/>
            <a:ext cx="4807033" cy="584775"/>
          </a:xfrm>
          <a:prstGeom prst="rect">
            <a:avLst/>
          </a:prstGeom>
          <a:noFill/>
          <a:ln>
            <a:solidFill>
              <a:srgbClr val="AEBCD6"/>
            </a:solidFill>
            <a:prstDash val="dash"/>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B050"/>
                </a:solidFill>
                <a:effectLst/>
                <a:uLnTx/>
                <a:uFillTx/>
              </a:rPr>
              <a:t>Decisions only determined by the follower</a:t>
            </a:r>
            <a:r>
              <a:rPr kumimoji="0" lang="en-US" sz="1600" b="1" i="0" u="none" strike="noStrike" kern="0" cap="none" spc="0" normalizeH="0" noProof="0" dirty="0">
                <a:ln>
                  <a:noFill/>
                </a:ln>
                <a:solidFill>
                  <a:srgbClr val="00B050"/>
                </a:solidFill>
                <a:effectLst/>
                <a:uLnTx/>
                <a:uFillTx/>
              </a:rPr>
              <a:t> for part of the supply chain under its control</a:t>
            </a:r>
            <a:endParaRPr kumimoji="0" lang="en-US" sz="1600" b="1" i="0" u="none" strike="noStrike" kern="0" cap="none" spc="0" normalizeH="0" baseline="0" noProof="0" dirty="0">
              <a:ln>
                <a:noFill/>
              </a:ln>
              <a:solidFill>
                <a:srgbClr val="00B050"/>
              </a:solidFill>
              <a:effectLst/>
              <a:uLnTx/>
              <a:uFillTx/>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5118556"/>
            <a:ext cx="952410" cy="94966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2232" y="1244620"/>
            <a:ext cx="1581150" cy="105537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8543" y="1176382"/>
            <a:ext cx="1735314" cy="1156876"/>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962" y="3205101"/>
            <a:ext cx="1412038" cy="1105543"/>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1380" y="3168293"/>
            <a:ext cx="1453820" cy="1161547"/>
          </a:xfrm>
          <a:prstGeom prst="rect">
            <a:avLst/>
          </a:prstGeom>
        </p:spPr>
      </p:pic>
      <p:pic>
        <p:nvPicPr>
          <p:cNvPr id="35" name="Picture 34"/>
          <p:cNvPicPr>
            <a:picLocks noChangeAspect="1"/>
          </p:cNvPicPr>
          <p:nvPr/>
        </p:nvPicPr>
        <p:blipFill rotWithShape="1">
          <a:blip r:embed="rId8" cstate="print">
            <a:extLst>
              <a:ext uri="{28A0092B-C50C-407E-A947-70E740481C1C}">
                <a14:useLocalDpi xmlns:a14="http://schemas.microsoft.com/office/drawing/2010/main" val="0"/>
              </a:ext>
            </a:extLst>
          </a:blip>
          <a:srcRect l="16876"/>
          <a:stretch/>
        </p:blipFill>
        <p:spPr>
          <a:xfrm>
            <a:off x="7467600" y="3192959"/>
            <a:ext cx="1399804" cy="1144174"/>
          </a:xfrm>
          <a:prstGeom prst="rect">
            <a:avLst/>
          </a:prstGeom>
        </p:spPr>
      </p:pic>
      <p:sp>
        <p:nvSpPr>
          <p:cNvPr id="20" name="Content Placeholder 1"/>
          <p:cNvSpPr>
            <a:spLocks noGrp="1"/>
          </p:cNvSpPr>
          <p:nvPr>
            <p:ph idx="1"/>
          </p:nvPr>
        </p:nvSpPr>
        <p:spPr>
          <a:xfrm>
            <a:off x="228600" y="1039969"/>
            <a:ext cx="4326114" cy="5486400"/>
          </a:xfrm>
        </p:spPr>
        <p:txBody>
          <a:bodyPr/>
          <a:lstStyle/>
          <a:p>
            <a:pPr lvl="0"/>
            <a:r>
              <a:rPr lang="en-US" b="1" dirty="0">
                <a:solidFill>
                  <a:srgbClr val="0070C0"/>
                </a:solidFill>
              </a:rPr>
              <a:t>Given</a:t>
            </a:r>
          </a:p>
          <a:p>
            <a:pPr lvl="1"/>
            <a:r>
              <a:rPr lang="en-US" b="1" dirty="0"/>
              <a:t>Leader’s decisions</a:t>
            </a:r>
          </a:p>
          <a:p>
            <a:pPr lvl="1"/>
            <a:r>
              <a:rPr lang="en-US" dirty="0">
                <a:solidFill>
                  <a:schemeClr val="tx1">
                    <a:lumMod val="50000"/>
                  </a:schemeClr>
                </a:solidFill>
              </a:rPr>
              <a:t>Candidate sites </a:t>
            </a:r>
          </a:p>
          <a:p>
            <a:pPr lvl="1"/>
            <a:r>
              <a:rPr lang="en-US" dirty="0">
                <a:solidFill>
                  <a:schemeClr val="tx1">
                    <a:lumMod val="50000"/>
                  </a:schemeClr>
                </a:solidFill>
              </a:rPr>
              <a:t>Technology options</a:t>
            </a:r>
          </a:p>
          <a:p>
            <a:pPr lvl="1"/>
            <a:r>
              <a:rPr lang="en-US" dirty="0">
                <a:solidFill>
                  <a:schemeClr val="tx1">
                    <a:lumMod val="50000"/>
                  </a:schemeClr>
                </a:solidFill>
              </a:rPr>
              <a:t>Unit cost and emission data</a:t>
            </a:r>
          </a:p>
          <a:p>
            <a:pPr lvl="1"/>
            <a:r>
              <a:rPr lang="en-US" dirty="0">
                <a:solidFill>
                  <a:schemeClr val="tx1">
                    <a:lumMod val="50000"/>
                  </a:schemeClr>
                </a:solidFill>
              </a:rPr>
              <a:t>……</a:t>
            </a:r>
          </a:p>
          <a:p>
            <a:r>
              <a:rPr lang="en-US" b="1" dirty="0">
                <a:solidFill>
                  <a:srgbClr val="0070C0"/>
                </a:solidFill>
              </a:rPr>
              <a:t>Determine</a:t>
            </a:r>
          </a:p>
          <a:p>
            <a:pPr lvl="1"/>
            <a:r>
              <a:rPr lang="en-US" dirty="0">
                <a:solidFill>
                  <a:schemeClr val="tx1">
                    <a:lumMod val="50000"/>
                  </a:schemeClr>
                </a:solidFill>
              </a:rPr>
              <a:t>Selection of technology</a:t>
            </a:r>
          </a:p>
          <a:p>
            <a:pPr lvl="1"/>
            <a:r>
              <a:rPr lang="en-US" dirty="0">
                <a:solidFill>
                  <a:schemeClr val="tx1">
                    <a:lumMod val="50000"/>
                  </a:schemeClr>
                </a:solidFill>
              </a:rPr>
              <a:t>Production profile</a:t>
            </a:r>
          </a:p>
          <a:p>
            <a:pPr lvl="1"/>
            <a:r>
              <a:rPr lang="en-US" dirty="0">
                <a:solidFill>
                  <a:schemeClr val="tx1">
                    <a:lumMod val="50000"/>
                  </a:schemeClr>
                </a:solidFill>
              </a:rPr>
              <a:t>Transportation flow</a:t>
            </a:r>
          </a:p>
          <a:p>
            <a:pPr lvl="1"/>
            <a:r>
              <a:rPr lang="en-US" dirty="0">
                <a:solidFill>
                  <a:schemeClr val="tx1">
                    <a:lumMod val="50000"/>
                  </a:schemeClr>
                </a:solidFill>
              </a:rPr>
              <a:t>……</a:t>
            </a:r>
          </a:p>
          <a:p>
            <a:r>
              <a:rPr lang="en-US" b="1" dirty="0">
                <a:solidFill>
                  <a:srgbClr val="0070C0"/>
                </a:solidFill>
              </a:rPr>
              <a:t>Objectives</a:t>
            </a:r>
          </a:p>
          <a:p>
            <a:pPr lvl="1"/>
            <a:r>
              <a:rPr lang="en-US" b="1" dirty="0"/>
              <a:t>Max: Follower’s </a:t>
            </a:r>
            <a:r>
              <a:rPr lang="en-US" b="1" u="sng" dirty="0"/>
              <a:t>own</a:t>
            </a:r>
            <a:r>
              <a:rPr lang="en-US" b="1" dirty="0"/>
              <a:t> profit</a:t>
            </a:r>
          </a:p>
        </p:txBody>
      </p:sp>
    </p:spTree>
    <p:extLst>
      <p:ext uri="{BB962C8B-B14F-4D97-AF65-F5344CB8AC3E}">
        <p14:creationId xmlns:p14="http://schemas.microsoft.com/office/powerpoint/2010/main" val="381603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Follower’s Major Decisions</a:t>
            </a:r>
          </a:p>
        </p:txBody>
      </p:sp>
      <p:sp>
        <p:nvSpPr>
          <p:cNvPr id="4" name="Slide Number Placeholder 3"/>
          <p:cNvSpPr>
            <a:spLocks noGrp="1"/>
          </p:cNvSpPr>
          <p:nvPr>
            <p:ph type="sldNum" sz="quarter" idx="4"/>
          </p:nvPr>
        </p:nvSpPr>
        <p:spPr/>
        <p:txBody>
          <a:bodyPr/>
          <a:lstStyle/>
          <a:p>
            <a:fld id="{798D22C8-B87E-4B3F-80DE-4E1777DA98C0}" type="slidenum">
              <a:rPr lang="en-US" smtClean="0"/>
              <a:pPr/>
              <a:t>12</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79" r="13879" b="1834"/>
          <a:stretch/>
        </p:blipFill>
        <p:spPr>
          <a:xfrm>
            <a:off x="836525" y="2438400"/>
            <a:ext cx="955880" cy="861673"/>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6623"/>
          <a:stretch/>
        </p:blipFill>
        <p:spPr>
          <a:xfrm>
            <a:off x="704603" y="5116725"/>
            <a:ext cx="1082636" cy="859598"/>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23450"/>
          <a:stretch/>
        </p:blipFill>
        <p:spPr>
          <a:xfrm>
            <a:off x="826925" y="1131740"/>
            <a:ext cx="965480" cy="844405"/>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r="14698"/>
          <a:stretch/>
        </p:blipFill>
        <p:spPr>
          <a:xfrm>
            <a:off x="839740" y="3830249"/>
            <a:ext cx="952665" cy="819919"/>
          </a:xfrm>
          <a:prstGeom prst="rect">
            <a:avLst/>
          </a:prstGeom>
        </p:spPr>
      </p:pic>
      <p:sp>
        <p:nvSpPr>
          <p:cNvPr id="12" name="TextBox 11"/>
          <p:cNvSpPr txBox="1"/>
          <p:nvPr/>
        </p:nvSpPr>
        <p:spPr>
          <a:xfrm>
            <a:off x="704603" y="1962747"/>
            <a:ext cx="1276597" cy="400110"/>
          </a:xfrm>
          <a:prstGeom prst="rect">
            <a:avLst/>
          </a:prstGeom>
          <a:noFill/>
        </p:spPr>
        <p:txBody>
          <a:bodyPr wrap="square" rtlCol="0">
            <a:spAutoFit/>
          </a:bodyPr>
          <a:lstStyle/>
          <a:p>
            <a:r>
              <a:rPr lang="en-US" sz="2000" b="1" dirty="0">
                <a:solidFill>
                  <a:schemeClr val="bg1"/>
                </a:solidFill>
                <a:latin typeface="+mn-lt"/>
              </a:rPr>
              <a:t>Locations</a:t>
            </a:r>
          </a:p>
        </p:txBody>
      </p:sp>
      <p:sp>
        <p:nvSpPr>
          <p:cNvPr id="13" name="TextBox 12"/>
          <p:cNvSpPr txBox="1"/>
          <p:nvPr/>
        </p:nvSpPr>
        <p:spPr>
          <a:xfrm>
            <a:off x="178826" y="3286387"/>
            <a:ext cx="2488174" cy="400110"/>
          </a:xfrm>
          <a:prstGeom prst="rect">
            <a:avLst/>
          </a:prstGeom>
          <a:noFill/>
        </p:spPr>
        <p:txBody>
          <a:bodyPr wrap="square" rtlCol="0">
            <a:spAutoFit/>
          </a:bodyPr>
          <a:lstStyle/>
          <a:p>
            <a:r>
              <a:rPr lang="en-US" sz="2000" b="1" dirty="0">
                <a:solidFill>
                  <a:schemeClr val="bg1"/>
                </a:solidFill>
                <a:latin typeface="+mn-lt"/>
              </a:rPr>
              <a:t>Process </a:t>
            </a:r>
            <a:r>
              <a:rPr lang="en-US" altLang="zh-CN" sz="2000" b="1" dirty="0">
                <a:solidFill>
                  <a:schemeClr val="bg1"/>
                </a:solidFill>
                <a:latin typeface="+mn-lt"/>
              </a:rPr>
              <a:t>technologies</a:t>
            </a:r>
            <a:endParaRPr lang="en-US" sz="2000" b="1" dirty="0">
              <a:solidFill>
                <a:schemeClr val="bg1"/>
              </a:solidFill>
              <a:latin typeface="+mn-lt"/>
            </a:endParaRPr>
          </a:p>
        </p:txBody>
      </p:sp>
      <p:sp>
        <p:nvSpPr>
          <p:cNvPr id="14" name="TextBox 13"/>
          <p:cNvSpPr txBox="1"/>
          <p:nvPr/>
        </p:nvSpPr>
        <p:spPr>
          <a:xfrm>
            <a:off x="494131" y="4572144"/>
            <a:ext cx="1711588" cy="400110"/>
          </a:xfrm>
          <a:prstGeom prst="rect">
            <a:avLst/>
          </a:prstGeom>
          <a:noFill/>
        </p:spPr>
        <p:txBody>
          <a:bodyPr wrap="square" rtlCol="0">
            <a:spAutoFit/>
          </a:bodyPr>
          <a:lstStyle/>
          <a:p>
            <a:r>
              <a:rPr lang="en-US" sz="2000" b="1" dirty="0">
                <a:solidFill>
                  <a:schemeClr val="bg1"/>
                </a:solidFill>
                <a:latin typeface="+mn-lt"/>
              </a:rPr>
              <a:t>Transmission</a:t>
            </a:r>
          </a:p>
        </p:txBody>
      </p:sp>
      <p:sp>
        <p:nvSpPr>
          <p:cNvPr id="15" name="TextBox 14"/>
          <p:cNvSpPr txBox="1"/>
          <p:nvPr/>
        </p:nvSpPr>
        <p:spPr>
          <a:xfrm>
            <a:off x="704603" y="5883351"/>
            <a:ext cx="1711588" cy="400110"/>
          </a:xfrm>
          <a:prstGeom prst="rect">
            <a:avLst/>
          </a:prstGeom>
          <a:noFill/>
        </p:spPr>
        <p:txBody>
          <a:bodyPr wrap="square" rtlCol="0">
            <a:spAutoFit/>
          </a:bodyPr>
          <a:lstStyle/>
          <a:p>
            <a:r>
              <a:rPr lang="en-US" sz="2000" b="1" dirty="0">
                <a:solidFill>
                  <a:schemeClr val="bg1"/>
                </a:solidFill>
                <a:latin typeface="+mn-lt"/>
              </a:rPr>
              <a:t>Contract</a:t>
            </a:r>
          </a:p>
        </p:txBody>
      </p:sp>
      <p:sp>
        <p:nvSpPr>
          <p:cNvPr id="16" name="TextBox 15"/>
          <p:cNvSpPr txBox="1"/>
          <p:nvPr/>
        </p:nvSpPr>
        <p:spPr>
          <a:xfrm>
            <a:off x="2901671" y="1157013"/>
            <a:ext cx="5099329" cy="400110"/>
          </a:xfrm>
          <a:prstGeom prst="rect">
            <a:avLst/>
          </a:prstGeom>
          <a:noFill/>
        </p:spPr>
        <p:txBody>
          <a:bodyPr wrap="square" rtlCol="0">
            <a:spAutoFit/>
          </a:bodyPr>
          <a:lstStyle/>
          <a:p>
            <a:r>
              <a:rPr lang="en-US" sz="2000" b="1" dirty="0">
                <a:solidFill>
                  <a:schemeClr val="accent5"/>
                </a:solidFill>
                <a:latin typeface="+mn-lt"/>
              </a:rPr>
              <a:t>3 NGL recovery processes*:</a:t>
            </a:r>
          </a:p>
        </p:txBody>
      </p:sp>
      <p:sp>
        <p:nvSpPr>
          <p:cNvPr id="19" name="TextBox 18"/>
          <p:cNvSpPr txBox="1"/>
          <p:nvPr/>
        </p:nvSpPr>
        <p:spPr>
          <a:xfrm>
            <a:off x="2901671" y="1463363"/>
            <a:ext cx="6005994"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mn-lt"/>
              </a:rPr>
              <a:t>The gas sub-cooled process (</a:t>
            </a:r>
            <a:r>
              <a:rPr lang="en-US" sz="2000" dirty="0">
                <a:solidFill>
                  <a:schemeClr val="accent2"/>
                </a:solidFill>
                <a:latin typeface="+mn-lt"/>
              </a:rPr>
              <a:t>GSP</a:t>
            </a:r>
            <a:r>
              <a:rPr lang="en-US" sz="2000" dirty="0">
                <a:solidFill>
                  <a:schemeClr val="bg1"/>
                </a:solidFill>
                <a:latin typeface="+mn-lt"/>
              </a:rPr>
              <a:t>)</a:t>
            </a:r>
          </a:p>
        </p:txBody>
      </p:sp>
      <p:sp>
        <p:nvSpPr>
          <p:cNvPr id="20" name="TextBox 19"/>
          <p:cNvSpPr txBox="1"/>
          <p:nvPr/>
        </p:nvSpPr>
        <p:spPr>
          <a:xfrm>
            <a:off x="2901671" y="1765573"/>
            <a:ext cx="6005994"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mn-lt"/>
              </a:rPr>
              <a:t>The recycle split-vapor process (</a:t>
            </a:r>
            <a:r>
              <a:rPr lang="en-US" sz="2000" dirty="0">
                <a:solidFill>
                  <a:schemeClr val="accent1"/>
                </a:solidFill>
                <a:latin typeface="+mn-lt"/>
              </a:rPr>
              <a:t>RSV</a:t>
            </a:r>
            <a:r>
              <a:rPr lang="en-US" sz="2000" dirty="0">
                <a:solidFill>
                  <a:schemeClr val="bg1"/>
                </a:solidFill>
                <a:latin typeface="+mn-lt"/>
              </a:rPr>
              <a:t>)</a:t>
            </a:r>
          </a:p>
        </p:txBody>
      </p:sp>
      <p:sp>
        <p:nvSpPr>
          <p:cNvPr id="21" name="TextBox 20"/>
          <p:cNvSpPr txBox="1"/>
          <p:nvPr/>
        </p:nvSpPr>
        <p:spPr>
          <a:xfrm>
            <a:off x="2901671" y="2076064"/>
            <a:ext cx="6005994"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mn-lt"/>
              </a:rPr>
              <a:t>The enhanced NGL recovery process (</a:t>
            </a:r>
            <a:r>
              <a:rPr lang="en-US" sz="2000" dirty="0">
                <a:solidFill>
                  <a:schemeClr val="accent6"/>
                </a:solidFill>
                <a:latin typeface="+mn-lt"/>
              </a:rPr>
              <a:t>IPSI-1</a:t>
            </a:r>
            <a:r>
              <a:rPr lang="en-US" sz="2000" dirty="0">
                <a:solidFill>
                  <a:schemeClr val="bg1"/>
                </a:solidFill>
                <a:latin typeface="+mn-lt"/>
              </a:rPr>
              <a:t>)</a:t>
            </a:r>
          </a:p>
        </p:txBody>
      </p:sp>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3600" y="2866055"/>
            <a:ext cx="6554287" cy="3004227"/>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8526" y="2919072"/>
            <a:ext cx="6498773" cy="3306145"/>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77837" y="2826669"/>
            <a:ext cx="6599978" cy="3384916"/>
          </a:xfrm>
          <a:prstGeom prst="rect">
            <a:avLst/>
          </a:prstGeom>
        </p:spPr>
      </p:pic>
    </p:spTree>
    <p:extLst>
      <p:ext uri="{BB962C8B-B14F-4D97-AF65-F5344CB8AC3E}">
        <p14:creationId xmlns:p14="http://schemas.microsoft.com/office/powerpoint/2010/main" val="23000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24"/>
                                        </p:tgtEl>
                                        <p:attrNameLst>
                                          <p:attrName>style.visibility</p:attrName>
                                        </p:attrNameLst>
                                      </p:cBhvr>
                                      <p:to>
                                        <p:strVal val="hidden"/>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Follower’s Major Decisions</a:t>
            </a:r>
          </a:p>
        </p:txBody>
      </p:sp>
      <p:sp>
        <p:nvSpPr>
          <p:cNvPr id="4" name="Slide Number Placeholder 3"/>
          <p:cNvSpPr>
            <a:spLocks noGrp="1"/>
          </p:cNvSpPr>
          <p:nvPr>
            <p:ph type="sldNum" sz="quarter" idx="4"/>
          </p:nvPr>
        </p:nvSpPr>
        <p:spPr/>
        <p:txBody>
          <a:bodyPr/>
          <a:lstStyle/>
          <a:p>
            <a:fld id="{798D22C8-B87E-4B3F-80DE-4E1777DA98C0}" type="slidenum">
              <a:rPr lang="en-US" smtClean="0"/>
              <a:pPr/>
              <a:t>13</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79" r="13879" b="1834"/>
          <a:stretch/>
        </p:blipFill>
        <p:spPr>
          <a:xfrm>
            <a:off x="836525" y="2438400"/>
            <a:ext cx="955880" cy="861673"/>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6623"/>
          <a:stretch/>
        </p:blipFill>
        <p:spPr>
          <a:xfrm>
            <a:off x="704603" y="5116725"/>
            <a:ext cx="1082636" cy="859598"/>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23450"/>
          <a:stretch/>
        </p:blipFill>
        <p:spPr>
          <a:xfrm>
            <a:off x="826925" y="1131740"/>
            <a:ext cx="965480" cy="844405"/>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r="14698"/>
          <a:stretch/>
        </p:blipFill>
        <p:spPr>
          <a:xfrm>
            <a:off x="839740" y="3830249"/>
            <a:ext cx="952665" cy="819919"/>
          </a:xfrm>
          <a:prstGeom prst="rect">
            <a:avLst/>
          </a:prstGeom>
        </p:spPr>
      </p:pic>
      <p:sp>
        <p:nvSpPr>
          <p:cNvPr id="12" name="TextBox 11"/>
          <p:cNvSpPr txBox="1"/>
          <p:nvPr/>
        </p:nvSpPr>
        <p:spPr>
          <a:xfrm>
            <a:off x="704603" y="1962747"/>
            <a:ext cx="1217721" cy="338554"/>
          </a:xfrm>
          <a:prstGeom prst="rect">
            <a:avLst/>
          </a:prstGeom>
          <a:noFill/>
        </p:spPr>
        <p:txBody>
          <a:bodyPr wrap="square" rtlCol="0">
            <a:spAutoFit/>
          </a:bodyPr>
          <a:lstStyle/>
          <a:p>
            <a:r>
              <a:rPr lang="en-US" sz="1600" b="1" dirty="0">
                <a:solidFill>
                  <a:schemeClr val="bg1"/>
                </a:solidFill>
              </a:rPr>
              <a:t>Locations</a:t>
            </a:r>
          </a:p>
        </p:txBody>
      </p:sp>
      <p:sp>
        <p:nvSpPr>
          <p:cNvPr id="13" name="TextBox 12"/>
          <p:cNvSpPr txBox="1"/>
          <p:nvPr/>
        </p:nvSpPr>
        <p:spPr>
          <a:xfrm>
            <a:off x="178826" y="3286387"/>
            <a:ext cx="2326575" cy="338554"/>
          </a:xfrm>
          <a:prstGeom prst="rect">
            <a:avLst/>
          </a:prstGeom>
          <a:noFill/>
        </p:spPr>
        <p:txBody>
          <a:bodyPr wrap="square" rtlCol="0">
            <a:spAutoFit/>
          </a:bodyPr>
          <a:lstStyle/>
          <a:p>
            <a:r>
              <a:rPr lang="en-US" sz="1600" b="1" dirty="0">
                <a:solidFill>
                  <a:schemeClr val="bg1"/>
                </a:solidFill>
              </a:rPr>
              <a:t>Process </a:t>
            </a:r>
            <a:r>
              <a:rPr lang="en-US" altLang="zh-CN" sz="1600" b="1" dirty="0">
                <a:solidFill>
                  <a:schemeClr val="bg1"/>
                </a:solidFill>
              </a:rPr>
              <a:t>technologies</a:t>
            </a:r>
            <a:endParaRPr lang="en-US" sz="1600" b="1" dirty="0">
              <a:solidFill>
                <a:schemeClr val="bg1"/>
              </a:solidFill>
            </a:endParaRPr>
          </a:p>
        </p:txBody>
      </p:sp>
      <p:sp>
        <p:nvSpPr>
          <p:cNvPr id="14" name="TextBox 13"/>
          <p:cNvSpPr txBox="1"/>
          <p:nvPr/>
        </p:nvSpPr>
        <p:spPr>
          <a:xfrm>
            <a:off x="566249" y="4626215"/>
            <a:ext cx="1711588" cy="338554"/>
          </a:xfrm>
          <a:prstGeom prst="rect">
            <a:avLst/>
          </a:prstGeom>
          <a:noFill/>
        </p:spPr>
        <p:txBody>
          <a:bodyPr wrap="square" rtlCol="0">
            <a:spAutoFit/>
          </a:bodyPr>
          <a:lstStyle/>
          <a:p>
            <a:r>
              <a:rPr lang="en-US" sz="1600" b="1" dirty="0">
                <a:solidFill>
                  <a:schemeClr val="bg1"/>
                </a:solidFill>
              </a:rPr>
              <a:t>Transmission</a:t>
            </a:r>
          </a:p>
        </p:txBody>
      </p:sp>
      <p:sp>
        <p:nvSpPr>
          <p:cNvPr id="15" name="TextBox 14"/>
          <p:cNvSpPr txBox="1"/>
          <p:nvPr/>
        </p:nvSpPr>
        <p:spPr>
          <a:xfrm>
            <a:off x="777112" y="5952369"/>
            <a:ext cx="1711588" cy="338554"/>
          </a:xfrm>
          <a:prstGeom prst="rect">
            <a:avLst/>
          </a:prstGeom>
          <a:noFill/>
        </p:spPr>
        <p:txBody>
          <a:bodyPr wrap="square" rtlCol="0">
            <a:spAutoFit/>
          </a:bodyPr>
          <a:lstStyle/>
          <a:p>
            <a:r>
              <a:rPr lang="en-US" sz="1600" b="1" dirty="0">
                <a:solidFill>
                  <a:schemeClr val="bg1"/>
                </a:solidFill>
              </a:rPr>
              <a:t>Contract</a:t>
            </a:r>
          </a:p>
        </p:txBody>
      </p:sp>
      <p:sp>
        <p:nvSpPr>
          <p:cNvPr id="22" name="TextBox 21"/>
          <p:cNvSpPr txBox="1"/>
          <p:nvPr/>
        </p:nvSpPr>
        <p:spPr>
          <a:xfrm>
            <a:off x="2680806" y="1010093"/>
            <a:ext cx="5099329" cy="369332"/>
          </a:xfrm>
          <a:prstGeom prst="rect">
            <a:avLst/>
          </a:prstGeom>
          <a:noFill/>
        </p:spPr>
        <p:txBody>
          <a:bodyPr wrap="square" rtlCol="0">
            <a:spAutoFit/>
          </a:bodyPr>
          <a:lstStyle/>
          <a:p>
            <a:r>
              <a:rPr lang="en-US" b="1" dirty="0">
                <a:solidFill>
                  <a:srgbClr val="0070C0"/>
                </a:solidFill>
              </a:rPr>
              <a:t>3 Distinct Processing Contracts:</a:t>
            </a:r>
          </a:p>
        </p:txBody>
      </p:sp>
      <p:sp>
        <p:nvSpPr>
          <p:cNvPr id="23" name="TextBox 22"/>
          <p:cNvSpPr txBox="1"/>
          <p:nvPr/>
        </p:nvSpPr>
        <p:spPr>
          <a:xfrm>
            <a:off x="2680806" y="1363544"/>
            <a:ext cx="6005994"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Fee-based contracts </a:t>
            </a:r>
            <a:r>
              <a:rPr lang="en-US" dirty="0">
                <a:solidFill>
                  <a:schemeClr val="bg1"/>
                </a:solidFill>
              </a:rPr>
              <a:t>(</a:t>
            </a:r>
            <a:r>
              <a:rPr lang="en-US" b="1" dirty="0">
                <a:solidFill>
                  <a:schemeClr val="bg1"/>
                </a:solidFill>
              </a:rPr>
              <a:t>FB</a:t>
            </a:r>
            <a:r>
              <a:rPr lang="en-US" dirty="0">
                <a:solidFill>
                  <a:schemeClr val="bg1"/>
                </a:solidFill>
              </a:rPr>
              <a:t>)</a:t>
            </a:r>
          </a:p>
        </p:txBody>
      </p:sp>
      <p:sp>
        <p:nvSpPr>
          <p:cNvPr id="24" name="TextBox 23"/>
          <p:cNvSpPr txBox="1"/>
          <p:nvPr/>
        </p:nvSpPr>
        <p:spPr>
          <a:xfrm>
            <a:off x="2680806" y="3086332"/>
            <a:ext cx="6005994"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4"/>
                </a:solidFill>
              </a:rPr>
              <a:t>Percentage of proceeds contracts </a:t>
            </a:r>
            <a:r>
              <a:rPr lang="en-US" dirty="0">
                <a:solidFill>
                  <a:schemeClr val="bg1"/>
                </a:solidFill>
              </a:rPr>
              <a:t>(</a:t>
            </a:r>
            <a:r>
              <a:rPr lang="en-US" b="1" dirty="0">
                <a:solidFill>
                  <a:schemeClr val="bg1"/>
                </a:solidFill>
              </a:rPr>
              <a:t>POP</a:t>
            </a:r>
            <a:r>
              <a:rPr lang="en-US" dirty="0">
                <a:solidFill>
                  <a:schemeClr val="bg1"/>
                </a:solidFill>
              </a:rPr>
              <a:t>)</a:t>
            </a:r>
          </a:p>
        </p:txBody>
      </p:sp>
      <p:sp>
        <p:nvSpPr>
          <p:cNvPr id="25" name="TextBox 24"/>
          <p:cNvSpPr txBox="1"/>
          <p:nvPr/>
        </p:nvSpPr>
        <p:spPr>
          <a:xfrm>
            <a:off x="2680806" y="4921685"/>
            <a:ext cx="6005994"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B050"/>
                </a:solidFill>
              </a:rPr>
              <a:t>Keep-whole contracts </a:t>
            </a:r>
            <a:r>
              <a:rPr lang="en-US" dirty="0">
                <a:solidFill>
                  <a:schemeClr val="bg1"/>
                </a:solidFill>
              </a:rPr>
              <a:t>(</a:t>
            </a:r>
            <a:r>
              <a:rPr lang="en-US" b="1" dirty="0">
                <a:solidFill>
                  <a:schemeClr val="bg1"/>
                </a:solidFill>
              </a:rPr>
              <a:t>KW</a:t>
            </a:r>
            <a:r>
              <a:rPr lang="en-US" dirty="0">
                <a:solidFill>
                  <a:schemeClr val="bg1"/>
                </a:solidFill>
              </a:rPr>
              <a:t>)</a:t>
            </a:r>
          </a:p>
        </p:txBody>
      </p:sp>
      <p:sp>
        <p:nvSpPr>
          <p:cNvPr id="26" name="TextBox 25"/>
          <p:cNvSpPr txBox="1"/>
          <p:nvPr/>
        </p:nvSpPr>
        <p:spPr>
          <a:xfrm>
            <a:off x="2680806" y="1702780"/>
            <a:ext cx="6005994"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Processor receives a fixed fee for processing gas</a:t>
            </a:r>
          </a:p>
          <a:p>
            <a:pPr marL="285750" indent="-285750">
              <a:buFont typeface="Arial" panose="020B0604020202020204" pitchFamily="34" charset="0"/>
              <a:buChar char="•"/>
            </a:pPr>
            <a:r>
              <a:rPr lang="en-US" dirty="0">
                <a:solidFill>
                  <a:schemeClr val="bg1"/>
                </a:solidFill>
              </a:rPr>
              <a:t>Producer keeps all the gas and NGLs</a:t>
            </a:r>
          </a:p>
          <a:p>
            <a:pPr marL="285750" indent="-285750">
              <a:buFont typeface="Arial" panose="020B0604020202020204" pitchFamily="34" charset="0"/>
              <a:buChar char="•"/>
            </a:pPr>
            <a:r>
              <a:rPr lang="en-US" dirty="0">
                <a:solidFill>
                  <a:schemeClr val="bg1"/>
                </a:solidFill>
              </a:rPr>
              <a:t>Processor has no direct commodity exposure</a:t>
            </a:r>
          </a:p>
        </p:txBody>
      </p:sp>
      <p:sp>
        <p:nvSpPr>
          <p:cNvPr id="27" name="TextBox 26"/>
          <p:cNvSpPr txBox="1"/>
          <p:nvPr/>
        </p:nvSpPr>
        <p:spPr>
          <a:xfrm>
            <a:off x="2680806" y="3454221"/>
            <a:ext cx="6005994"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Processor receives an agreed upon percentage of the proceeds from sales of the gas and NGLs</a:t>
            </a:r>
          </a:p>
          <a:p>
            <a:pPr marL="285750" indent="-285750">
              <a:buFont typeface="Arial" panose="020B0604020202020204" pitchFamily="34" charset="0"/>
              <a:buChar char="•"/>
            </a:pPr>
            <a:r>
              <a:rPr lang="en-US" dirty="0">
                <a:solidFill>
                  <a:schemeClr val="bg1"/>
                </a:solidFill>
              </a:rPr>
              <a:t>Processor is 100% exposed to commodity risk</a:t>
            </a:r>
          </a:p>
        </p:txBody>
      </p:sp>
      <p:sp>
        <p:nvSpPr>
          <p:cNvPr id="28" name="TextBox 27"/>
          <p:cNvSpPr txBox="1"/>
          <p:nvPr/>
        </p:nvSpPr>
        <p:spPr>
          <a:xfrm>
            <a:off x="2680806" y="5242237"/>
            <a:ext cx="6005994"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Processor retains NGLs extracted from “raw stream” in exchange for keeping producer whole on a Btu basis</a:t>
            </a:r>
          </a:p>
          <a:p>
            <a:pPr marL="285750" indent="-285750">
              <a:buFont typeface="Arial" panose="020B0604020202020204" pitchFamily="34" charset="0"/>
              <a:buChar char="•"/>
            </a:pPr>
            <a:r>
              <a:rPr lang="en-US" dirty="0">
                <a:solidFill>
                  <a:schemeClr val="bg1"/>
                </a:solidFill>
              </a:rPr>
              <a:t>Processor gets mix of commodity exposure</a:t>
            </a:r>
          </a:p>
        </p:txBody>
      </p:sp>
    </p:spTree>
    <p:extLst>
      <p:ext uri="{BB962C8B-B14F-4D97-AF65-F5344CB8AC3E}">
        <p14:creationId xmlns:p14="http://schemas.microsoft.com/office/powerpoint/2010/main" val="42009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General MIBLP Model Formulation</a:t>
            </a:r>
          </a:p>
        </p:txBody>
      </p:sp>
      <p:sp>
        <p:nvSpPr>
          <p:cNvPr id="4" name="Slide Number Placeholder 3"/>
          <p:cNvSpPr>
            <a:spLocks noGrp="1"/>
          </p:cNvSpPr>
          <p:nvPr>
            <p:ph type="sldNum" sz="quarter" idx="4"/>
          </p:nvPr>
        </p:nvSpPr>
        <p:spPr/>
        <p:txBody>
          <a:bodyPr/>
          <a:lstStyle/>
          <a:p>
            <a:fld id="{798D22C8-B87E-4B3F-80DE-4E1777DA98C0}" type="slidenum">
              <a:rPr lang="en-US" smtClean="0"/>
              <a:pPr/>
              <a:t>14</a:t>
            </a:fld>
            <a:endParaRPr lang="en-US" dirty="0"/>
          </a:p>
        </p:txBody>
      </p:sp>
      <p:graphicFrame>
        <p:nvGraphicFramePr>
          <p:cNvPr id="27" name="Object 26"/>
          <p:cNvGraphicFramePr>
            <a:graphicFrameLocks noChangeAspect="1"/>
          </p:cNvGraphicFramePr>
          <p:nvPr>
            <p:extLst/>
          </p:nvPr>
        </p:nvGraphicFramePr>
        <p:xfrm>
          <a:off x="457200" y="1668820"/>
          <a:ext cx="5029200" cy="3690938"/>
        </p:xfrm>
        <a:graphic>
          <a:graphicData uri="http://schemas.openxmlformats.org/presentationml/2006/ole">
            <mc:AlternateContent xmlns:mc="http://schemas.openxmlformats.org/markup-compatibility/2006">
              <mc:Choice xmlns:v="urn:schemas-microsoft-com:vml" Requires="v">
                <p:oleObj spid="_x0000_s5126" name="Equation" r:id="rId4" imgW="2336760" imgH="1663560" progId="Equation.DSMT4">
                  <p:embed/>
                </p:oleObj>
              </mc:Choice>
              <mc:Fallback>
                <p:oleObj name="Equation" r:id="rId4" imgW="2336760" imgH="1663560" progId="Equation.DSMT4">
                  <p:embed/>
                  <p:pic>
                    <p:nvPicPr>
                      <p:cNvPr id="27" name="Object 26"/>
                      <p:cNvPicPr>
                        <a:picLocks noChangeAspect="1" noChangeArrowheads="1"/>
                      </p:cNvPicPr>
                      <p:nvPr/>
                    </p:nvPicPr>
                    <p:blipFill>
                      <a:blip r:embed="rId5"/>
                      <a:srcRect/>
                      <a:stretch>
                        <a:fillRect/>
                      </a:stretch>
                    </p:blipFill>
                    <p:spPr bwMode="auto">
                      <a:xfrm>
                        <a:off x="457200" y="1668820"/>
                        <a:ext cx="5029200" cy="3690938"/>
                      </a:xfrm>
                      <a:prstGeom prst="rect">
                        <a:avLst/>
                      </a:prstGeom>
                      <a:noFill/>
                    </p:spPr>
                  </p:pic>
                </p:oleObj>
              </mc:Fallback>
            </mc:AlternateContent>
          </a:graphicData>
        </a:graphic>
      </p:graphicFrame>
      <p:graphicFrame>
        <p:nvGraphicFramePr>
          <p:cNvPr id="28" name="Object 27"/>
          <p:cNvGraphicFramePr>
            <a:graphicFrameLocks noChangeAspect="1"/>
          </p:cNvGraphicFramePr>
          <p:nvPr>
            <p:extLst/>
          </p:nvPr>
        </p:nvGraphicFramePr>
        <p:xfrm>
          <a:off x="673994" y="5786502"/>
          <a:ext cx="7244804" cy="799732"/>
        </p:xfrm>
        <a:graphic>
          <a:graphicData uri="http://schemas.openxmlformats.org/presentationml/2006/ole">
            <mc:AlternateContent xmlns:mc="http://schemas.openxmlformats.org/markup-compatibility/2006">
              <mc:Choice xmlns:v="urn:schemas-microsoft-com:vml" Requires="v">
                <p:oleObj spid="_x0000_s5127" name="Equation" r:id="rId6" imgW="3720960" imgH="419040" progId="Equation.DSMT4">
                  <p:embed/>
                </p:oleObj>
              </mc:Choice>
              <mc:Fallback>
                <p:oleObj name="Equation" r:id="rId6" imgW="3720960" imgH="419040" progId="Equation.DSMT4">
                  <p:embed/>
                  <p:pic>
                    <p:nvPicPr>
                      <p:cNvPr id="28" name="Object 27"/>
                      <p:cNvPicPr>
                        <a:picLocks noChangeAspect="1" noChangeArrowheads="1"/>
                      </p:cNvPicPr>
                      <p:nvPr/>
                    </p:nvPicPr>
                    <p:blipFill>
                      <a:blip r:embed="rId7"/>
                      <a:srcRect/>
                      <a:stretch>
                        <a:fillRect/>
                      </a:stretch>
                    </p:blipFill>
                    <p:spPr bwMode="auto">
                      <a:xfrm>
                        <a:off x="673994" y="5786502"/>
                        <a:ext cx="7244804" cy="799732"/>
                      </a:xfrm>
                      <a:prstGeom prst="rect">
                        <a:avLst/>
                      </a:prstGeom>
                      <a:noFill/>
                    </p:spPr>
                  </p:pic>
                </p:oleObj>
              </mc:Fallback>
            </mc:AlternateContent>
          </a:graphicData>
        </a:graphic>
      </p:graphicFrame>
      <p:sp>
        <p:nvSpPr>
          <p:cNvPr id="30" name="TextBox 29"/>
          <p:cNvSpPr txBox="1"/>
          <p:nvPr/>
        </p:nvSpPr>
        <p:spPr>
          <a:xfrm>
            <a:off x="4856247" y="2452353"/>
            <a:ext cx="3912324" cy="1754326"/>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1" i="0" u="none" strike="noStrike" kern="0" cap="none" spc="0" normalizeH="0" baseline="0" noProof="0" dirty="0">
                <a:ln>
                  <a:noFill/>
                </a:ln>
                <a:solidFill>
                  <a:srgbClr val="0070C0"/>
                </a:solidFill>
                <a:effectLst/>
                <a:uLnTx/>
                <a:uFillTx/>
                <a:latin typeface="+mn-lt"/>
              </a:rPr>
              <a:t>Mass balance constraints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1" i="0" u="none" strike="noStrike" kern="0" cap="none" spc="0" normalizeH="0" baseline="0" noProof="0" dirty="0">
                <a:ln>
                  <a:noFill/>
                </a:ln>
                <a:solidFill>
                  <a:srgbClr val="0070C0"/>
                </a:solidFill>
                <a:effectLst/>
                <a:uLnTx/>
                <a:uFillTx/>
                <a:latin typeface="+mn-lt"/>
              </a:rPr>
              <a:t>Economic analysis constraints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kern="0" dirty="0">
                <a:solidFill>
                  <a:srgbClr val="0070C0"/>
                </a:solidFill>
                <a:latin typeface="+mn-lt"/>
              </a:rPr>
              <a:t>Capacity constraints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kern="0" dirty="0">
                <a:solidFill>
                  <a:srgbClr val="0070C0"/>
                </a:solidFill>
                <a:latin typeface="+mn-lt"/>
              </a:rPr>
              <a:t>Logic constraints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1" i="0" u="none" strike="noStrike" kern="0" cap="none" spc="0" normalizeH="0" baseline="0" noProof="0" dirty="0">
                <a:ln>
                  <a:noFill/>
                </a:ln>
                <a:solidFill>
                  <a:srgbClr val="0070C0"/>
                </a:solidFill>
                <a:effectLst/>
                <a:uLnTx/>
                <a:uFillTx/>
                <a:latin typeface="+mn-lt"/>
              </a:rPr>
              <a:t>Life cycle environmental Impact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kern="0" dirty="0">
                <a:solidFill>
                  <a:srgbClr val="0070C0"/>
                </a:solidFill>
              </a:rPr>
              <a:t>……</a:t>
            </a:r>
            <a:endParaRPr kumimoji="0" lang="en-US" b="1" i="0" u="none" strike="noStrike" kern="0" cap="none" spc="0" normalizeH="0" baseline="0" noProof="0" dirty="0">
              <a:ln>
                <a:noFill/>
              </a:ln>
              <a:solidFill>
                <a:srgbClr val="0070C0"/>
              </a:solidFill>
              <a:effectLst/>
              <a:uLnTx/>
              <a:uFillTx/>
              <a:latin typeface="+mn-lt"/>
            </a:endParaRPr>
          </a:p>
        </p:txBody>
      </p:sp>
      <p:sp>
        <p:nvSpPr>
          <p:cNvPr id="32" name="TextBox 31"/>
          <p:cNvSpPr txBox="1"/>
          <p:nvPr/>
        </p:nvSpPr>
        <p:spPr>
          <a:xfrm>
            <a:off x="5638800" y="4313872"/>
            <a:ext cx="3505200" cy="1477328"/>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1" i="0" u="none" strike="noStrike" kern="0" cap="none" spc="0" normalizeH="0" baseline="0" noProof="0" dirty="0">
                <a:ln>
                  <a:noFill/>
                </a:ln>
                <a:solidFill>
                  <a:srgbClr val="0070C0"/>
                </a:solidFill>
                <a:effectLst/>
                <a:uLnTx/>
                <a:uFillTx/>
                <a:latin typeface="+mn-lt"/>
              </a:rPr>
              <a:t>Mass balance constraints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1" i="0" u="none" strike="noStrike" kern="0" cap="none" spc="0" normalizeH="0" baseline="0" noProof="0" dirty="0">
                <a:ln>
                  <a:noFill/>
                </a:ln>
                <a:solidFill>
                  <a:srgbClr val="0070C0"/>
                </a:solidFill>
                <a:effectLst/>
                <a:uLnTx/>
                <a:uFillTx/>
                <a:latin typeface="+mn-lt"/>
              </a:rPr>
              <a:t>Economic analysis constraints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1" i="0" u="none" strike="noStrike" kern="0" cap="none" spc="0" normalizeH="0" baseline="0" noProof="0" dirty="0">
                <a:ln>
                  <a:noFill/>
                </a:ln>
                <a:solidFill>
                  <a:srgbClr val="0070C0"/>
                </a:solidFill>
                <a:effectLst/>
                <a:uLnTx/>
                <a:uFillTx/>
                <a:latin typeface="+mn-lt"/>
              </a:rPr>
              <a:t>Capacity constraints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1" i="0" u="none" strike="noStrike" kern="0" cap="none" spc="0" normalizeH="0" baseline="0" noProof="0" dirty="0">
                <a:ln>
                  <a:noFill/>
                </a:ln>
                <a:solidFill>
                  <a:srgbClr val="0070C0"/>
                </a:solidFill>
                <a:effectLst/>
                <a:uLnTx/>
                <a:uFillTx/>
                <a:latin typeface="+mn-lt"/>
              </a:rPr>
              <a:t>Logic constraints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1" i="0" u="none" strike="noStrike" kern="0" cap="none" spc="0" normalizeH="0" baseline="0" noProof="0" dirty="0">
                <a:ln>
                  <a:noFill/>
                </a:ln>
                <a:solidFill>
                  <a:srgbClr val="0070C0"/>
                </a:solidFill>
                <a:effectLst/>
                <a:uLnTx/>
                <a:uFillTx/>
                <a:latin typeface="+mn-lt"/>
              </a:rPr>
              <a:t>……</a:t>
            </a:r>
          </a:p>
        </p:txBody>
      </p:sp>
      <p:sp>
        <p:nvSpPr>
          <p:cNvPr id="33" name="TextBox 32"/>
          <p:cNvSpPr txBox="1"/>
          <p:nvPr/>
        </p:nvSpPr>
        <p:spPr>
          <a:xfrm>
            <a:off x="190500" y="1053787"/>
            <a:ext cx="865777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mn-lt"/>
              </a:rPr>
              <a:t>Multi-objective mixed-integer </a:t>
            </a:r>
            <a:r>
              <a:rPr kumimoji="0" lang="en-US" sz="2400" b="1" i="0" u="none" strike="noStrike" kern="0" cap="none" spc="0" normalizeH="0" baseline="0" noProof="0" dirty="0" err="1">
                <a:ln>
                  <a:noFill/>
                </a:ln>
                <a:solidFill>
                  <a:srgbClr val="000000"/>
                </a:solidFill>
                <a:effectLst/>
                <a:uLnTx/>
                <a:uFillTx/>
                <a:latin typeface="+mn-lt"/>
              </a:rPr>
              <a:t>bilevel</a:t>
            </a:r>
            <a:r>
              <a:rPr kumimoji="0" lang="en-US" sz="2400" b="1" i="0" u="none" strike="noStrike" kern="0" cap="none" spc="0" normalizeH="0" baseline="0" noProof="0" dirty="0">
                <a:ln>
                  <a:noFill/>
                </a:ln>
                <a:solidFill>
                  <a:srgbClr val="000000"/>
                </a:solidFill>
                <a:effectLst/>
                <a:uLnTx/>
                <a:uFillTx/>
                <a:latin typeface="+mn-lt"/>
              </a:rPr>
              <a:t> linear program (MIBLP): </a:t>
            </a:r>
          </a:p>
        </p:txBody>
      </p:sp>
      <p:sp>
        <p:nvSpPr>
          <p:cNvPr id="39" name="TextBox 38"/>
          <p:cNvSpPr txBox="1"/>
          <p:nvPr/>
        </p:nvSpPr>
        <p:spPr>
          <a:xfrm>
            <a:off x="4138410" y="1600200"/>
            <a:ext cx="4038600" cy="466281"/>
          </a:xfrm>
          <a:prstGeom prst="rect">
            <a:avLst/>
          </a:prstGeom>
          <a:noFill/>
        </p:spPr>
        <p:txBody>
          <a:bodyPr wrap="square" rtlCol="0">
            <a:spAutoFit/>
          </a:bodyPr>
          <a:lstStyle/>
          <a:p>
            <a:pPr marL="0" marR="0" lvl="0" indent="0" defTabSz="914400" eaLnBrk="1" fontAlgn="auto" latinLnBrk="0" hangingPunct="1">
              <a:lnSpc>
                <a:spcPct val="135000"/>
              </a:lnSpc>
              <a:spcBef>
                <a:spcPts val="0"/>
              </a:spcBef>
              <a:spcAft>
                <a:spcPts val="0"/>
              </a:spcAft>
              <a:buClrTx/>
              <a:buSzTx/>
              <a:buFontTx/>
              <a:buNone/>
              <a:tabLst/>
              <a:defRPr/>
            </a:pPr>
            <a:r>
              <a:rPr kumimoji="0" lang="en-US" b="1" i="0" u="none" strike="noStrike" kern="0" cap="none" spc="0" normalizeH="0" baseline="0" noProof="0" dirty="0">
                <a:ln>
                  <a:noFill/>
                </a:ln>
                <a:solidFill>
                  <a:srgbClr val="0070C0"/>
                </a:solidFill>
                <a:effectLst/>
                <a:uLnTx/>
                <a:uFillTx/>
                <a:latin typeface="+mn-lt"/>
              </a:rPr>
              <a:t>Leader’s Economic Objective</a:t>
            </a:r>
          </a:p>
        </p:txBody>
      </p:sp>
      <p:sp>
        <p:nvSpPr>
          <p:cNvPr id="40" name="Rectangle 39"/>
          <p:cNvSpPr/>
          <p:nvPr/>
        </p:nvSpPr>
        <p:spPr>
          <a:xfrm>
            <a:off x="4138410" y="2057400"/>
            <a:ext cx="3878971" cy="466281"/>
          </a:xfrm>
          <a:prstGeom prst="rect">
            <a:avLst/>
          </a:prstGeom>
        </p:spPr>
        <p:txBody>
          <a:bodyPr wrap="square">
            <a:spAutoFit/>
          </a:bodyPr>
          <a:lstStyle/>
          <a:p>
            <a:pPr marL="0" marR="0" lvl="0" indent="0" defTabSz="914400" eaLnBrk="1" fontAlgn="auto" latinLnBrk="0" hangingPunct="1">
              <a:lnSpc>
                <a:spcPct val="135000"/>
              </a:lnSpc>
              <a:spcBef>
                <a:spcPts val="0"/>
              </a:spcBef>
              <a:spcAft>
                <a:spcPts val="0"/>
              </a:spcAft>
              <a:buClrTx/>
              <a:buSzTx/>
              <a:buFontTx/>
              <a:buNone/>
              <a:tabLst/>
              <a:defRPr/>
            </a:pPr>
            <a:r>
              <a:rPr kumimoji="0" lang="en-US" b="1" i="0" u="none" strike="noStrike" kern="0" cap="none" spc="0" normalizeH="0" baseline="0" noProof="0" dirty="0">
                <a:ln>
                  <a:noFill/>
                </a:ln>
                <a:solidFill>
                  <a:srgbClr val="0070C0"/>
                </a:solidFill>
                <a:effectLst/>
                <a:uLnTx/>
                <a:uFillTx/>
                <a:latin typeface="+mn-lt"/>
              </a:rPr>
              <a:t>Leader’s Environmental Objective</a:t>
            </a:r>
          </a:p>
        </p:txBody>
      </p:sp>
      <p:sp>
        <p:nvSpPr>
          <p:cNvPr id="42" name="TextBox 41"/>
          <p:cNvSpPr txBox="1"/>
          <p:nvPr/>
        </p:nvSpPr>
        <p:spPr>
          <a:xfrm>
            <a:off x="3893465" y="3911958"/>
            <a:ext cx="3726535" cy="466281"/>
          </a:xfrm>
          <a:prstGeom prst="rect">
            <a:avLst/>
          </a:prstGeom>
          <a:noFill/>
        </p:spPr>
        <p:txBody>
          <a:bodyPr wrap="square" rtlCol="0">
            <a:spAutoFit/>
          </a:bodyPr>
          <a:lstStyle/>
          <a:p>
            <a:pPr marL="0" marR="0" lvl="0" indent="0" defTabSz="914400" eaLnBrk="1" fontAlgn="auto" latinLnBrk="0" hangingPunct="1">
              <a:lnSpc>
                <a:spcPct val="135000"/>
              </a:lnSpc>
              <a:spcBef>
                <a:spcPts val="0"/>
              </a:spcBef>
              <a:spcAft>
                <a:spcPts val="0"/>
              </a:spcAft>
              <a:buClrTx/>
              <a:buSzTx/>
              <a:buFontTx/>
              <a:buNone/>
              <a:tabLst/>
              <a:defRPr/>
            </a:pPr>
            <a:r>
              <a:rPr kumimoji="0" lang="en-US" b="1" i="0" u="none" strike="noStrike" kern="0" cap="none" spc="0" normalizeH="0" baseline="0" noProof="0" dirty="0">
                <a:ln>
                  <a:noFill/>
                </a:ln>
                <a:solidFill>
                  <a:srgbClr val="0070C0"/>
                </a:solidFill>
                <a:effectLst/>
                <a:uLnTx/>
                <a:uFillTx/>
                <a:latin typeface="+mn-lt"/>
              </a:rPr>
              <a:t>Follower’s Economic Objective</a:t>
            </a:r>
          </a:p>
        </p:txBody>
      </p:sp>
      <p:sp>
        <p:nvSpPr>
          <p:cNvPr id="2" name="Rounded Rectangle 1"/>
          <p:cNvSpPr/>
          <p:nvPr/>
        </p:nvSpPr>
        <p:spPr>
          <a:xfrm>
            <a:off x="369195" y="1698051"/>
            <a:ext cx="3631842" cy="880944"/>
          </a:xfrm>
          <a:prstGeom prst="roundRect">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856239" y="2585398"/>
            <a:ext cx="3766203" cy="463676"/>
          </a:xfrm>
          <a:prstGeom prst="round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1524000" y="3975279"/>
            <a:ext cx="2104076" cy="464141"/>
          </a:xfrm>
          <a:prstGeom prst="round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2057400" y="4471116"/>
            <a:ext cx="3453969" cy="452413"/>
          </a:xfrm>
          <a:prstGeom prst="roundRect">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32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2" grpId="0"/>
      <p:bldP spid="39" grpId="0"/>
      <p:bldP spid="39" grpId="1"/>
      <p:bldP spid="40" grpId="0"/>
      <p:bldP spid="40" grpId="1"/>
      <p:bldP spid="42" grpId="0"/>
      <p:bldP spid="42" grpId="1"/>
      <p:bldP spid="2" grpId="0" animBg="1"/>
      <p:bldP spid="2" grpId="1" animBg="1"/>
      <p:bldP spid="48" grpId="0" animBg="1"/>
      <p:bldP spid="48" grpId="1" animBg="1"/>
      <p:bldP spid="49" grpId="0" animBg="1"/>
      <p:bldP spid="49" grpId="1" animBg="1"/>
      <p:bldP spid="5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Algorithm</a:t>
            </a:r>
          </a:p>
        </p:txBody>
      </p:sp>
      <p:sp>
        <p:nvSpPr>
          <p:cNvPr id="4" name="Slide Number Placeholder 3"/>
          <p:cNvSpPr>
            <a:spLocks noGrp="1"/>
          </p:cNvSpPr>
          <p:nvPr>
            <p:ph type="sldNum" sz="quarter" idx="4"/>
          </p:nvPr>
        </p:nvSpPr>
        <p:spPr/>
        <p:txBody>
          <a:bodyPr/>
          <a:lstStyle/>
          <a:p>
            <a:fld id="{798D22C8-B87E-4B3F-80DE-4E1777DA98C0}" type="slidenum">
              <a:rPr lang="en-US" smtClean="0"/>
              <a:pPr/>
              <a:t>15</a:t>
            </a:fld>
            <a:endParaRPr lang="en-US" dirty="0"/>
          </a:p>
        </p:txBody>
      </p:sp>
      <p:sp>
        <p:nvSpPr>
          <p:cNvPr id="9" name="Rectangle 8"/>
          <p:cNvSpPr/>
          <p:nvPr/>
        </p:nvSpPr>
        <p:spPr>
          <a:xfrm>
            <a:off x="466050" y="6229862"/>
            <a:ext cx="8449350" cy="430887"/>
          </a:xfrm>
          <a:prstGeom prst="rect">
            <a:avLst/>
          </a:prstGeom>
        </p:spPr>
        <p:txBody>
          <a:bodyPr wrap="square">
            <a:spAutoFit/>
          </a:bodyPr>
          <a:lstStyle/>
          <a:p>
            <a:r>
              <a:rPr lang="en-US" sz="1100" dirty="0">
                <a:solidFill>
                  <a:schemeClr val="bg1"/>
                </a:solidFill>
                <a:latin typeface="Segoe UI" panose="020B0502040204020203" pitchFamily="34" charset="0"/>
              </a:rPr>
              <a:t>Yue, D.; You, F. A Projection-Based Reformulation and Decomposition Algorithm for Optimization of a Class of Mixed Integer Bilevel Linear Programs. </a:t>
            </a:r>
            <a:r>
              <a:rPr lang="en-US" sz="1100" i="1" dirty="0">
                <a:solidFill>
                  <a:schemeClr val="bg1"/>
                </a:solidFill>
                <a:latin typeface="Segoe UI" panose="020B0502040204020203" pitchFamily="34" charset="0"/>
              </a:rPr>
              <a:t>Journal of Global Optimization</a:t>
            </a:r>
            <a:r>
              <a:rPr lang="en-US" sz="1100" dirty="0">
                <a:solidFill>
                  <a:schemeClr val="bg1"/>
                </a:solidFill>
                <a:latin typeface="Segoe UI" panose="020B0502040204020203" pitchFamily="34" charset="0"/>
              </a:rPr>
              <a:t>, (submitted).</a:t>
            </a:r>
            <a:endParaRPr lang="en-US" sz="1100" dirty="0">
              <a:solidFill>
                <a:schemeClr val="bg1"/>
              </a:solidFill>
            </a:endParaRPr>
          </a:p>
        </p:txBody>
      </p:sp>
      <p:pic>
        <p:nvPicPr>
          <p:cNvPr id="2" name="Picture 1"/>
          <p:cNvPicPr>
            <a:picLocks noChangeAspect="1"/>
          </p:cNvPicPr>
          <p:nvPr/>
        </p:nvPicPr>
        <p:blipFill>
          <a:blip r:embed="rId3"/>
          <a:stretch>
            <a:fillRect/>
          </a:stretch>
        </p:blipFill>
        <p:spPr>
          <a:xfrm>
            <a:off x="838200" y="1550894"/>
            <a:ext cx="7233959" cy="4674486"/>
          </a:xfrm>
          <a:prstGeom prst="rect">
            <a:avLst/>
          </a:prstGeom>
        </p:spPr>
      </p:pic>
      <p:sp>
        <p:nvSpPr>
          <p:cNvPr id="6" name="TextBox 5"/>
          <p:cNvSpPr txBox="1"/>
          <p:nvPr/>
        </p:nvSpPr>
        <p:spPr>
          <a:xfrm>
            <a:off x="1219200" y="1017181"/>
            <a:ext cx="2667000" cy="400110"/>
          </a:xfrm>
          <a:prstGeom prst="rect">
            <a:avLst/>
          </a:prstGeom>
          <a:noFill/>
        </p:spPr>
        <p:txBody>
          <a:bodyPr wrap="square" rtlCol="0">
            <a:spAutoFit/>
          </a:bodyPr>
          <a:lstStyle/>
          <a:p>
            <a:r>
              <a:rPr lang="en-US" sz="2000" b="1" dirty="0">
                <a:solidFill>
                  <a:srgbClr val="0070C0"/>
                </a:solidFill>
              </a:rPr>
              <a:t>Reformulation</a:t>
            </a:r>
          </a:p>
        </p:txBody>
      </p:sp>
      <p:sp>
        <p:nvSpPr>
          <p:cNvPr id="45" name="TextBox 44"/>
          <p:cNvSpPr txBox="1"/>
          <p:nvPr/>
        </p:nvSpPr>
        <p:spPr>
          <a:xfrm>
            <a:off x="4722101" y="1017181"/>
            <a:ext cx="2667000" cy="400110"/>
          </a:xfrm>
          <a:prstGeom prst="rect">
            <a:avLst/>
          </a:prstGeom>
          <a:noFill/>
        </p:spPr>
        <p:txBody>
          <a:bodyPr wrap="square" rtlCol="0">
            <a:spAutoFit/>
          </a:bodyPr>
          <a:lstStyle/>
          <a:p>
            <a:r>
              <a:rPr lang="en-US" sz="2000" b="1" dirty="0">
                <a:solidFill>
                  <a:srgbClr val="0070C0"/>
                </a:solidFill>
              </a:rPr>
              <a:t>Decomposition</a:t>
            </a:r>
          </a:p>
        </p:txBody>
      </p:sp>
      <p:sp>
        <p:nvSpPr>
          <p:cNvPr id="8" name="Rounded Rectangle 7"/>
          <p:cNvSpPr/>
          <p:nvPr/>
        </p:nvSpPr>
        <p:spPr>
          <a:xfrm>
            <a:off x="685800" y="1417291"/>
            <a:ext cx="3193060" cy="2470846"/>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3581400" y="1421772"/>
            <a:ext cx="4643158" cy="4803607"/>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87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 presetClass="exit"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5" grpId="0"/>
      <p:bldP spid="8" grpId="0" animBg="1"/>
      <p:bldP spid="8" grpId="1" animBg="1"/>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Study</a:t>
            </a:r>
          </a:p>
        </p:txBody>
      </p:sp>
      <p:sp>
        <p:nvSpPr>
          <p:cNvPr id="4" name="Slide Number Placeholder 3"/>
          <p:cNvSpPr>
            <a:spLocks noGrp="1"/>
          </p:cNvSpPr>
          <p:nvPr>
            <p:ph type="sldNum" sz="quarter" idx="4"/>
          </p:nvPr>
        </p:nvSpPr>
        <p:spPr/>
        <p:txBody>
          <a:bodyPr/>
          <a:lstStyle/>
          <a:p>
            <a:fld id="{798D22C8-B87E-4B3F-80DE-4E1777DA98C0}" type="slidenum">
              <a:rPr lang="en-US" smtClean="0"/>
              <a:pPr/>
              <a:t>16</a:t>
            </a:fld>
            <a:endParaRPr lang="en-US" dirty="0"/>
          </a:p>
        </p:txBody>
      </p:sp>
      <p:sp>
        <p:nvSpPr>
          <p:cNvPr id="5" name="Footer Placeholder 4"/>
          <p:cNvSpPr>
            <a:spLocks noGrp="1"/>
          </p:cNvSpPr>
          <p:nvPr>
            <p:ph type="ftr" sz="quarter" idx="3"/>
          </p:nvPr>
        </p:nvSpPr>
        <p:spPr/>
        <p:txBody>
          <a:bodyPr/>
          <a:lstStyle/>
          <a:p>
            <a:endParaRPr lang="en-US" dirty="0"/>
          </a:p>
        </p:txBody>
      </p:sp>
      <p:sp>
        <p:nvSpPr>
          <p:cNvPr id="7" name="TextBox 6"/>
          <p:cNvSpPr txBox="1"/>
          <p:nvPr/>
        </p:nvSpPr>
        <p:spPr>
          <a:xfrm>
            <a:off x="1282992" y="5181600"/>
            <a:ext cx="6578009"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10 shale sites (up to 4-8 shale wells each site)</a:t>
            </a:r>
          </a:p>
          <a:p>
            <a:pPr marL="342900" indent="-342900">
              <a:buFont typeface="Arial" panose="020B0604020202020204" pitchFamily="34" charset="0"/>
              <a:buChar char="•"/>
            </a:pPr>
            <a:r>
              <a:rPr lang="en-US" sz="2000" dirty="0">
                <a:solidFill>
                  <a:schemeClr val="bg1"/>
                </a:solidFill>
              </a:rPr>
              <a:t>3 processing plants</a:t>
            </a:r>
          </a:p>
          <a:p>
            <a:pPr marL="342900" indent="-342900">
              <a:buFont typeface="Arial" panose="020B0604020202020204" pitchFamily="34" charset="0"/>
              <a:buChar char="•"/>
            </a:pPr>
            <a:r>
              <a:rPr lang="en-US" sz="2000" dirty="0">
                <a:solidFill>
                  <a:schemeClr val="bg1"/>
                </a:solidFill>
              </a:rPr>
              <a:t>10 year planning horizon</a:t>
            </a:r>
          </a:p>
        </p:txBody>
      </p:sp>
      <p:pic>
        <p:nvPicPr>
          <p:cNvPr id="9" name="Picture 8"/>
          <p:cNvPicPr/>
          <p:nvPr/>
        </p:nvPicPr>
        <p:blipFill>
          <a:blip r:embed="rId2"/>
          <a:stretch>
            <a:fillRect/>
          </a:stretch>
        </p:blipFill>
        <p:spPr>
          <a:xfrm>
            <a:off x="1422988" y="1197162"/>
            <a:ext cx="6298019" cy="3789583"/>
          </a:xfrm>
          <a:prstGeom prst="rect">
            <a:avLst/>
          </a:prstGeom>
        </p:spPr>
      </p:pic>
    </p:spTree>
    <p:extLst>
      <p:ext uri="{BB962C8B-B14F-4D97-AF65-F5344CB8AC3E}">
        <p14:creationId xmlns:p14="http://schemas.microsoft.com/office/powerpoint/2010/main" val="177592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Leader’s Cost vs. Total Emission</a:t>
            </a:r>
          </a:p>
        </p:txBody>
      </p:sp>
      <p:sp>
        <p:nvSpPr>
          <p:cNvPr id="4" name="Slide Number Placeholder 3"/>
          <p:cNvSpPr>
            <a:spLocks noGrp="1"/>
          </p:cNvSpPr>
          <p:nvPr>
            <p:ph type="sldNum" sz="quarter" idx="4"/>
          </p:nvPr>
        </p:nvSpPr>
        <p:spPr/>
        <p:txBody>
          <a:bodyPr/>
          <a:lstStyle/>
          <a:p>
            <a:fld id="{798D22C8-B87E-4B3F-80DE-4E1777DA98C0}" type="slidenum">
              <a:rPr lang="en-US" smtClean="0"/>
              <a:pPr/>
              <a:t>17</a:t>
            </a:fld>
            <a:endParaRPr lang="en-US" dirty="0"/>
          </a:p>
        </p:txBody>
      </p:sp>
      <p:pic>
        <p:nvPicPr>
          <p:cNvPr id="51" name="Picture 50"/>
          <p:cNvPicPr>
            <a:picLocks noChangeAspect="1"/>
          </p:cNvPicPr>
          <p:nvPr/>
        </p:nvPicPr>
        <p:blipFill>
          <a:blip r:embed="rId3"/>
          <a:stretch>
            <a:fillRect/>
          </a:stretch>
        </p:blipFill>
        <p:spPr>
          <a:xfrm>
            <a:off x="228600" y="1276910"/>
            <a:ext cx="8610600" cy="4776605"/>
          </a:xfrm>
          <a:prstGeom prst="rect">
            <a:avLst/>
          </a:prstGeom>
        </p:spPr>
      </p:pic>
      <p:sp>
        <p:nvSpPr>
          <p:cNvPr id="52" name="TextBox 51"/>
          <p:cNvSpPr txBox="1"/>
          <p:nvPr/>
        </p:nvSpPr>
        <p:spPr>
          <a:xfrm>
            <a:off x="1272343" y="1219460"/>
            <a:ext cx="2057400"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Emissions breakdowns</a:t>
            </a:r>
          </a:p>
        </p:txBody>
      </p:sp>
      <p:pic>
        <p:nvPicPr>
          <p:cNvPr id="53" name="Picture 52"/>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713391" y="1500588"/>
            <a:ext cx="533400" cy="533400"/>
          </a:xfrm>
          <a:prstGeom prst="rect">
            <a:avLst/>
          </a:prstGeom>
        </p:spPr>
      </p:pic>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33600" y="3994890"/>
            <a:ext cx="579479" cy="579479"/>
          </a:xfrm>
          <a:prstGeom prst="rect">
            <a:avLst/>
          </a:prstGeom>
        </p:spPr>
      </p:pic>
      <p:sp>
        <p:nvSpPr>
          <p:cNvPr id="55" name="TextBox 54"/>
          <p:cNvSpPr txBox="1"/>
          <p:nvPr/>
        </p:nvSpPr>
        <p:spPr>
          <a:xfrm>
            <a:off x="7827691" y="1883245"/>
            <a:ext cx="419100" cy="400110"/>
          </a:xfrm>
          <a:prstGeom prst="rect">
            <a:avLst/>
          </a:prstGeom>
          <a:noFill/>
        </p:spPr>
        <p:txBody>
          <a:bodyPr wrap="square" rtlCol="0">
            <a:spAutoFit/>
          </a:bodyPr>
          <a:lstStyle/>
          <a:p>
            <a:pPr fontAlgn="auto">
              <a:spcBef>
                <a:spcPts val="0"/>
              </a:spcBef>
              <a:spcAft>
                <a:spcPts val="0"/>
              </a:spcAft>
            </a:pPr>
            <a:r>
              <a:rPr lang="en-US" sz="2000" b="1" dirty="0">
                <a:solidFill>
                  <a:prstClr val="black"/>
                </a:solidFill>
                <a:latin typeface="Times New Roman" panose="02020603050405020304" pitchFamily="18" charset="0"/>
                <a:cs typeface="Times New Roman" panose="02020603050405020304" pitchFamily="18" charset="0"/>
              </a:rPr>
              <a:t>B</a:t>
            </a:r>
          </a:p>
        </p:txBody>
      </p:sp>
      <p:sp>
        <p:nvSpPr>
          <p:cNvPr id="56" name="TextBox 55"/>
          <p:cNvSpPr txBox="1"/>
          <p:nvPr/>
        </p:nvSpPr>
        <p:spPr>
          <a:xfrm>
            <a:off x="2598779" y="4084574"/>
            <a:ext cx="419100" cy="400110"/>
          </a:xfrm>
          <a:prstGeom prst="rect">
            <a:avLst/>
          </a:prstGeom>
          <a:noFill/>
        </p:spPr>
        <p:txBody>
          <a:bodyPr wrap="square" rtlCol="0">
            <a:spAutoFit/>
          </a:bodyPr>
          <a:lstStyle/>
          <a:p>
            <a:pPr fontAlgn="auto">
              <a:spcBef>
                <a:spcPts val="0"/>
              </a:spcBef>
              <a:spcAft>
                <a:spcPts val="0"/>
              </a:spcAft>
            </a:pPr>
            <a:r>
              <a:rPr lang="en-US" sz="2000" b="1" dirty="0">
                <a:solidFill>
                  <a:prstClr val="black"/>
                </a:solidFill>
                <a:latin typeface="Times New Roman" panose="02020603050405020304" pitchFamily="18" charset="0"/>
                <a:cs typeface="Times New Roman" panose="02020603050405020304" pitchFamily="18" charset="0"/>
              </a:rPr>
              <a:t>A</a:t>
            </a:r>
          </a:p>
        </p:txBody>
      </p:sp>
      <p:sp>
        <p:nvSpPr>
          <p:cNvPr id="57" name="Oval 56"/>
          <p:cNvSpPr/>
          <p:nvPr/>
        </p:nvSpPr>
        <p:spPr>
          <a:xfrm>
            <a:off x="2976996" y="4197667"/>
            <a:ext cx="173923" cy="173923"/>
          </a:xfrm>
          <a:prstGeom prst="ellipse">
            <a:avLst/>
          </a:prstGeom>
          <a:solidFill>
            <a:srgbClr val="00B050"/>
          </a:solidFill>
          <a:ln w="254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8" name="Oval 57"/>
          <p:cNvSpPr/>
          <p:nvPr/>
        </p:nvSpPr>
        <p:spPr>
          <a:xfrm>
            <a:off x="4533900" y="2851890"/>
            <a:ext cx="173923" cy="173923"/>
          </a:xfrm>
          <a:prstGeom prst="ellipse">
            <a:avLst/>
          </a:prstGeom>
          <a:solidFill>
            <a:srgbClr val="00B0F0"/>
          </a:solidFill>
          <a:ln w="25400" cap="flat" cmpd="sng" algn="ctr">
            <a:solidFill>
              <a:srgbClr val="4BACC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9" name="Oval 58"/>
          <p:cNvSpPr/>
          <p:nvPr/>
        </p:nvSpPr>
        <p:spPr>
          <a:xfrm>
            <a:off x="7596618" y="1959759"/>
            <a:ext cx="173923" cy="173923"/>
          </a:xfrm>
          <a:prstGeom prst="ellipse">
            <a:avLst/>
          </a:prstGeom>
          <a:solidFill>
            <a:srgbClr val="FF5050"/>
          </a:solidFill>
          <a:ln w="25400" cap="flat" cmpd="sng" algn="ctr">
            <a:solidFill>
              <a:srgbClr val="C0504D">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0" name="TextBox 59"/>
          <p:cNvSpPr txBox="1"/>
          <p:nvPr/>
        </p:nvSpPr>
        <p:spPr>
          <a:xfrm>
            <a:off x="4201761" y="2651835"/>
            <a:ext cx="419100" cy="400110"/>
          </a:xfrm>
          <a:prstGeom prst="rect">
            <a:avLst/>
          </a:prstGeom>
          <a:noFill/>
        </p:spPr>
        <p:txBody>
          <a:bodyPr wrap="square" rtlCol="0">
            <a:spAutoFit/>
          </a:bodyPr>
          <a:lstStyle/>
          <a:p>
            <a:pPr fontAlgn="auto">
              <a:spcBef>
                <a:spcPts val="0"/>
              </a:spcBef>
              <a:spcAft>
                <a:spcPts val="0"/>
              </a:spcAft>
            </a:pPr>
            <a:r>
              <a:rPr lang="en-US" sz="2000" b="1" dirty="0">
                <a:solidFill>
                  <a:prstClr val="black"/>
                </a:solidFill>
                <a:latin typeface="Times New Roman" panose="02020603050405020304" pitchFamily="18" charset="0"/>
                <a:cs typeface="Times New Roman" panose="02020603050405020304" pitchFamily="18" charset="0"/>
              </a:rPr>
              <a:t>C</a:t>
            </a:r>
          </a:p>
        </p:txBody>
      </p:sp>
      <p:pic>
        <p:nvPicPr>
          <p:cNvPr id="61" name="Picture 60"/>
          <p:cNvPicPr>
            <a:picLocks noChangeAspect="1"/>
          </p:cNvPicPr>
          <p:nvPr/>
        </p:nvPicPr>
        <p:blipFill rotWithShape="1">
          <a:blip r:embed="rId7"/>
          <a:srcRect l="13538" t="17919" r="13330" b="7419"/>
          <a:stretch/>
        </p:blipFill>
        <p:spPr>
          <a:xfrm>
            <a:off x="6478804" y="2370809"/>
            <a:ext cx="1553849" cy="953498"/>
          </a:xfrm>
          <a:prstGeom prst="rect">
            <a:avLst/>
          </a:prstGeom>
        </p:spPr>
      </p:pic>
      <p:cxnSp>
        <p:nvCxnSpPr>
          <p:cNvPr id="62" name="Straight Connector 61"/>
          <p:cNvCxnSpPr>
            <a:stCxn id="59" idx="4"/>
          </p:cNvCxnSpPr>
          <p:nvPr/>
        </p:nvCxnSpPr>
        <p:spPr>
          <a:xfrm flipH="1">
            <a:off x="7537115" y="2133682"/>
            <a:ext cx="146465" cy="337208"/>
          </a:xfrm>
          <a:prstGeom prst="line">
            <a:avLst/>
          </a:prstGeom>
          <a:noFill/>
          <a:ln w="19050" cap="flat" cmpd="sng" algn="ctr">
            <a:solidFill>
              <a:srgbClr val="1F497D">
                <a:lumMod val="60000"/>
                <a:lumOff val="40000"/>
              </a:srgbClr>
            </a:solidFill>
            <a:prstDash val="sysDash"/>
          </a:ln>
          <a:effectLst/>
        </p:spPr>
      </p:cxnSp>
      <p:pic>
        <p:nvPicPr>
          <p:cNvPr id="63" name="Picture 62"/>
          <p:cNvPicPr>
            <a:picLocks noChangeAspect="1"/>
          </p:cNvPicPr>
          <p:nvPr/>
        </p:nvPicPr>
        <p:blipFill rotWithShape="1">
          <a:blip r:embed="rId8"/>
          <a:srcRect l="13940" t="18163" r="13219" b="7175"/>
          <a:stretch/>
        </p:blipFill>
        <p:spPr>
          <a:xfrm>
            <a:off x="3422276" y="4006363"/>
            <a:ext cx="1558970" cy="956641"/>
          </a:xfrm>
          <a:prstGeom prst="rect">
            <a:avLst/>
          </a:prstGeom>
        </p:spPr>
      </p:pic>
      <p:cxnSp>
        <p:nvCxnSpPr>
          <p:cNvPr id="64" name="Straight Connector 63"/>
          <p:cNvCxnSpPr>
            <a:stCxn id="57" idx="5"/>
            <a:endCxn id="63" idx="1"/>
          </p:cNvCxnSpPr>
          <p:nvPr/>
        </p:nvCxnSpPr>
        <p:spPr>
          <a:xfrm>
            <a:off x="3125449" y="4346120"/>
            <a:ext cx="296827" cy="138564"/>
          </a:xfrm>
          <a:prstGeom prst="line">
            <a:avLst/>
          </a:prstGeom>
          <a:noFill/>
          <a:ln w="19050" cap="flat" cmpd="sng" algn="ctr">
            <a:solidFill>
              <a:srgbClr val="1F497D">
                <a:lumMod val="60000"/>
                <a:lumOff val="40000"/>
              </a:srgbClr>
            </a:solidFill>
            <a:prstDash val="sysDash"/>
          </a:ln>
          <a:effectLst/>
        </p:spPr>
      </p:cxnSp>
      <p:pic>
        <p:nvPicPr>
          <p:cNvPr id="65" name="Picture 64"/>
          <p:cNvPicPr>
            <a:picLocks noChangeAspect="1"/>
          </p:cNvPicPr>
          <p:nvPr/>
        </p:nvPicPr>
        <p:blipFill rotWithShape="1">
          <a:blip r:embed="rId9"/>
          <a:srcRect l="13827" t="18049" r="13332" b="7289"/>
          <a:stretch/>
        </p:blipFill>
        <p:spPr>
          <a:xfrm>
            <a:off x="4799460" y="3039180"/>
            <a:ext cx="1538844" cy="944290"/>
          </a:xfrm>
          <a:prstGeom prst="rect">
            <a:avLst/>
          </a:prstGeom>
        </p:spPr>
      </p:pic>
      <p:cxnSp>
        <p:nvCxnSpPr>
          <p:cNvPr id="66" name="Straight Connector 65"/>
          <p:cNvCxnSpPr>
            <a:stCxn id="58" idx="5"/>
          </p:cNvCxnSpPr>
          <p:nvPr/>
        </p:nvCxnSpPr>
        <p:spPr>
          <a:xfrm>
            <a:off x="4682353" y="3000343"/>
            <a:ext cx="298893" cy="225525"/>
          </a:xfrm>
          <a:prstGeom prst="line">
            <a:avLst/>
          </a:prstGeom>
          <a:noFill/>
          <a:ln w="19050" cap="flat" cmpd="sng" algn="ctr">
            <a:solidFill>
              <a:srgbClr val="1F497D">
                <a:lumMod val="60000"/>
                <a:lumOff val="40000"/>
              </a:srgbClr>
            </a:solidFill>
            <a:prstDash val="sysDash"/>
          </a:ln>
          <a:effectLst/>
        </p:spPr>
      </p:cxnSp>
      <p:pic>
        <p:nvPicPr>
          <p:cNvPr id="67" name="Picture 66"/>
          <p:cNvPicPr>
            <a:picLocks noChangeAspect="1"/>
          </p:cNvPicPr>
          <p:nvPr/>
        </p:nvPicPr>
        <p:blipFill rotWithShape="1">
          <a:blip r:embed="rId10"/>
          <a:srcRect l="53712" t="23954" r="2370" b="12897"/>
          <a:stretch/>
        </p:blipFill>
        <p:spPr>
          <a:xfrm>
            <a:off x="6429026" y="3793558"/>
            <a:ext cx="1653403" cy="1295910"/>
          </a:xfrm>
          <a:prstGeom prst="rect">
            <a:avLst/>
          </a:prstGeom>
        </p:spPr>
      </p:pic>
      <p:sp>
        <p:nvSpPr>
          <p:cNvPr id="68" name="TextBox 67"/>
          <p:cNvSpPr txBox="1"/>
          <p:nvPr/>
        </p:nvSpPr>
        <p:spPr>
          <a:xfrm>
            <a:off x="6429026" y="3511325"/>
            <a:ext cx="1524000" cy="307777"/>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Cost breakdowns</a:t>
            </a:r>
          </a:p>
        </p:txBody>
      </p:sp>
      <p:pic>
        <p:nvPicPr>
          <p:cNvPr id="69" name="Picture 68"/>
          <p:cNvPicPr>
            <a:picLocks noChangeAspect="1"/>
          </p:cNvPicPr>
          <p:nvPr/>
        </p:nvPicPr>
        <p:blipFill rotWithShape="1">
          <a:blip r:embed="rId11">
            <a:duotone>
              <a:srgbClr val="C0504D">
                <a:shade val="45000"/>
                <a:satMod val="135000"/>
              </a:srgbClr>
              <a:prstClr val="white"/>
            </a:duotone>
          </a:blip>
          <a:srcRect l="47134" t="10691" r="35796" b="11711"/>
          <a:stretch/>
        </p:blipFill>
        <p:spPr>
          <a:xfrm rot="5400000">
            <a:off x="4332984" y="-1495595"/>
            <a:ext cx="289956" cy="6411238"/>
          </a:xfrm>
          <a:prstGeom prst="rect">
            <a:avLst/>
          </a:prstGeom>
        </p:spPr>
      </p:pic>
      <p:sp>
        <p:nvSpPr>
          <p:cNvPr id="70" name="TextBox 69"/>
          <p:cNvSpPr txBox="1"/>
          <p:nvPr/>
        </p:nvSpPr>
        <p:spPr>
          <a:xfrm>
            <a:off x="3273862" y="1562422"/>
            <a:ext cx="65164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62%</a:t>
            </a:r>
          </a:p>
        </p:txBody>
      </p:sp>
      <p:sp>
        <p:nvSpPr>
          <p:cNvPr id="71" name="TextBox 70"/>
          <p:cNvSpPr txBox="1"/>
          <p:nvPr/>
        </p:nvSpPr>
        <p:spPr>
          <a:xfrm>
            <a:off x="5284906" y="1556135"/>
            <a:ext cx="65164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7%</a:t>
            </a:r>
          </a:p>
        </p:txBody>
      </p:sp>
      <p:sp>
        <p:nvSpPr>
          <p:cNvPr id="72" name="TextBox 71"/>
          <p:cNvSpPr txBox="1"/>
          <p:nvPr/>
        </p:nvSpPr>
        <p:spPr>
          <a:xfrm>
            <a:off x="6505906" y="1566115"/>
            <a:ext cx="65164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31%</a:t>
            </a:r>
          </a:p>
        </p:txBody>
      </p:sp>
      <p:cxnSp>
        <p:nvCxnSpPr>
          <p:cNvPr id="73" name="Straight Connector 72"/>
          <p:cNvCxnSpPr>
            <a:endCxn id="59" idx="0"/>
          </p:cNvCxnSpPr>
          <p:nvPr/>
        </p:nvCxnSpPr>
        <p:spPr>
          <a:xfrm flipH="1">
            <a:off x="7683580" y="1771488"/>
            <a:ext cx="1" cy="188271"/>
          </a:xfrm>
          <a:prstGeom prst="line">
            <a:avLst/>
          </a:prstGeom>
          <a:noFill/>
          <a:ln w="19050" cap="flat" cmpd="sng" algn="ctr">
            <a:solidFill>
              <a:srgbClr val="1F497D">
                <a:lumMod val="60000"/>
                <a:lumOff val="40000"/>
              </a:srgbClr>
            </a:solidFill>
            <a:prstDash val="sysDash"/>
          </a:ln>
          <a:effectLst/>
        </p:spPr>
      </p:cxnSp>
      <p:pic>
        <p:nvPicPr>
          <p:cNvPr id="74" name="Picture 73"/>
          <p:cNvPicPr>
            <a:picLocks noChangeAspect="1"/>
          </p:cNvPicPr>
          <p:nvPr/>
        </p:nvPicPr>
        <p:blipFill rotWithShape="1">
          <a:blip r:embed="rId12">
            <a:duotone>
              <a:srgbClr val="4BACC6">
                <a:shade val="45000"/>
                <a:satMod val="135000"/>
              </a:srgbClr>
              <a:prstClr val="white"/>
            </a:duotone>
          </a:blip>
          <a:srcRect l="48109" t="13972" r="34873" b="13972"/>
          <a:stretch/>
        </p:blipFill>
        <p:spPr>
          <a:xfrm rot="5400000">
            <a:off x="2794114" y="836070"/>
            <a:ext cx="304977" cy="3348516"/>
          </a:xfrm>
          <a:prstGeom prst="rect">
            <a:avLst/>
          </a:prstGeom>
        </p:spPr>
      </p:pic>
      <p:cxnSp>
        <p:nvCxnSpPr>
          <p:cNvPr id="75" name="Straight Connector 74"/>
          <p:cNvCxnSpPr>
            <a:endCxn id="60" idx="3"/>
          </p:cNvCxnSpPr>
          <p:nvPr/>
        </p:nvCxnSpPr>
        <p:spPr>
          <a:xfrm flipH="1">
            <a:off x="4620861" y="2513973"/>
            <a:ext cx="2" cy="337917"/>
          </a:xfrm>
          <a:prstGeom prst="line">
            <a:avLst/>
          </a:prstGeom>
          <a:noFill/>
          <a:ln w="19050" cap="flat" cmpd="sng" algn="ctr">
            <a:solidFill>
              <a:srgbClr val="1F497D">
                <a:lumMod val="60000"/>
                <a:lumOff val="40000"/>
              </a:srgbClr>
            </a:solidFill>
            <a:prstDash val="sysDash"/>
          </a:ln>
          <a:effectLst/>
        </p:spPr>
      </p:cxnSp>
      <p:sp>
        <p:nvSpPr>
          <p:cNvPr id="76" name="TextBox 75"/>
          <p:cNvSpPr txBox="1"/>
          <p:nvPr/>
        </p:nvSpPr>
        <p:spPr>
          <a:xfrm>
            <a:off x="2156682" y="2357553"/>
            <a:ext cx="65164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63%</a:t>
            </a:r>
          </a:p>
        </p:txBody>
      </p:sp>
      <p:sp>
        <p:nvSpPr>
          <p:cNvPr id="77" name="TextBox 76"/>
          <p:cNvSpPr txBox="1"/>
          <p:nvPr/>
        </p:nvSpPr>
        <p:spPr>
          <a:xfrm>
            <a:off x="3298003" y="2365836"/>
            <a:ext cx="65164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7%</a:t>
            </a:r>
          </a:p>
        </p:txBody>
      </p:sp>
      <p:sp>
        <p:nvSpPr>
          <p:cNvPr id="78" name="TextBox 77"/>
          <p:cNvSpPr txBox="1"/>
          <p:nvPr/>
        </p:nvSpPr>
        <p:spPr>
          <a:xfrm>
            <a:off x="3898964" y="2357553"/>
            <a:ext cx="65164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30%</a:t>
            </a:r>
          </a:p>
        </p:txBody>
      </p:sp>
      <p:pic>
        <p:nvPicPr>
          <p:cNvPr id="79" name="Picture 78"/>
          <p:cNvPicPr>
            <a:picLocks noChangeAspect="1"/>
          </p:cNvPicPr>
          <p:nvPr/>
        </p:nvPicPr>
        <p:blipFill rotWithShape="1">
          <a:blip r:embed="rId13">
            <a:duotone>
              <a:srgbClr val="9BBB59">
                <a:shade val="45000"/>
                <a:satMod val="135000"/>
              </a:srgbClr>
              <a:prstClr val="white"/>
            </a:duotone>
          </a:blip>
          <a:srcRect l="48109" t="19515" r="34873" b="13973"/>
          <a:stretch/>
        </p:blipFill>
        <p:spPr>
          <a:xfrm rot="5400000">
            <a:off x="2038759" y="2398131"/>
            <a:ext cx="258782" cy="1791614"/>
          </a:xfrm>
          <a:prstGeom prst="rect">
            <a:avLst/>
          </a:prstGeom>
        </p:spPr>
      </p:pic>
      <p:cxnSp>
        <p:nvCxnSpPr>
          <p:cNvPr id="80" name="Straight Connector 79"/>
          <p:cNvCxnSpPr>
            <a:endCxn id="57" idx="0"/>
          </p:cNvCxnSpPr>
          <p:nvPr/>
        </p:nvCxnSpPr>
        <p:spPr>
          <a:xfrm>
            <a:off x="3063957" y="3367464"/>
            <a:ext cx="1" cy="830203"/>
          </a:xfrm>
          <a:prstGeom prst="line">
            <a:avLst/>
          </a:prstGeom>
          <a:noFill/>
          <a:ln w="19050" cap="flat" cmpd="sng" algn="ctr">
            <a:solidFill>
              <a:srgbClr val="1F497D">
                <a:lumMod val="60000"/>
                <a:lumOff val="40000"/>
              </a:srgbClr>
            </a:solidFill>
            <a:prstDash val="sysDash"/>
          </a:ln>
          <a:effectLst/>
        </p:spPr>
      </p:cxnSp>
      <p:sp>
        <p:nvSpPr>
          <p:cNvPr id="81" name="TextBox 80"/>
          <p:cNvSpPr txBox="1"/>
          <p:nvPr/>
        </p:nvSpPr>
        <p:spPr>
          <a:xfrm>
            <a:off x="1663531" y="3144889"/>
            <a:ext cx="65164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64%</a:t>
            </a:r>
          </a:p>
        </p:txBody>
      </p:sp>
      <p:sp>
        <p:nvSpPr>
          <p:cNvPr id="82" name="TextBox 81"/>
          <p:cNvSpPr txBox="1"/>
          <p:nvPr/>
        </p:nvSpPr>
        <p:spPr>
          <a:xfrm>
            <a:off x="2261414" y="3142376"/>
            <a:ext cx="65164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7%</a:t>
            </a:r>
          </a:p>
        </p:txBody>
      </p:sp>
      <p:sp>
        <p:nvSpPr>
          <p:cNvPr id="83" name="TextBox 82"/>
          <p:cNvSpPr txBox="1"/>
          <p:nvPr/>
        </p:nvSpPr>
        <p:spPr>
          <a:xfrm>
            <a:off x="2606563" y="3136576"/>
            <a:ext cx="65164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29%</a:t>
            </a:r>
          </a:p>
        </p:txBody>
      </p:sp>
      <p:cxnSp>
        <p:nvCxnSpPr>
          <p:cNvPr id="84" name="Straight Connector 83"/>
          <p:cNvCxnSpPr/>
          <p:nvPr/>
        </p:nvCxnSpPr>
        <p:spPr>
          <a:xfrm flipH="1">
            <a:off x="3417930" y="1853632"/>
            <a:ext cx="1863804" cy="508418"/>
          </a:xfrm>
          <a:prstGeom prst="line">
            <a:avLst/>
          </a:prstGeom>
          <a:noFill/>
          <a:ln w="12700" cap="flat" cmpd="sng" algn="ctr">
            <a:solidFill>
              <a:srgbClr val="1F497D">
                <a:lumMod val="60000"/>
                <a:lumOff val="40000"/>
              </a:srgbClr>
            </a:solidFill>
            <a:prstDash val="sysDash"/>
          </a:ln>
          <a:effectLst/>
        </p:spPr>
      </p:cxnSp>
      <p:cxnSp>
        <p:nvCxnSpPr>
          <p:cNvPr id="85" name="Straight Connector 84"/>
          <p:cNvCxnSpPr/>
          <p:nvPr/>
        </p:nvCxnSpPr>
        <p:spPr>
          <a:xfrm flipH="1">
            <a:off x="3645368" y="1856145"/>
            <a:ext cx="2093152" cy="509691"/>
          </a:xfrm>
          <a:prstGeom prst="line">
            <a:avLst/>
          </a:prstGeom>
          <a:noFill/>
          <a:ln w="12700" cap="flat" cmpd="sng" algn="ctr">
            <a:solidFill>
              <a:srgbClr val="1F497D">
                <a:lumMod val="60000"/>
                <a:lumOff val="40000"/>
              </a:srgbClr>
            </a:solidFill>
            <a:prstDash val="sysDash"/>
          </a:ln>
          <a:effectLst/>
        </p:spPr>
      </p:cxnSp>
      <p:cxnSp>
        <p:nvCxnSpPr>
          <p:cNvPr id="86" name="Straight Connector 85"/>
          <p:cNvCxnSpPr/>
          <p:nvPr/>
        </p:nvCxnSpPr>
        <p:spPr>
          <a:xfrm flipH="1">
            <a:off x="2430780" y="2661600"/>
            <a:ext cx="954653" cy="500434"/>
          </a:xfrm>
          <a:prstGeom prst="line">
            <a:avLst/>
          </a:prstGeom>
          <a:noFill/>
          <a:ln w="12700" cap="flat" cmpd="sng" algn="ctr">
            <a:solidFill>
              <a:srgbClr val="1F497D">
                <a:lumMod val="60000"/>
                <a:lumOff val="40000"/>
              </a:srgbClr>
            </a:solidFill>
            <a:prstDash val="sysDash"/>
          </a:ln>
          <a:effectLst/>
        </p:spPr>
      </p:cxnSp>
      <p:cxnSp>
        <p:nvCxnSpPr>
          <p:cNvPr id="87" name="Straight Connector 86"/>
          <p:cNvCxnSpPr/>
          <p:nvPr/>
        </p:nvCxnSpPr>
        <p:spPr>
          <a:xfrm flipH="1">
            <a:off x="2566581" y="2661614"/>
            <a:ext cx="1075618" cy="502897"/>
          </a:xfrm>
          <a:prstGeom prst="line">
            <a:avLst/>
          </a:prstGeom>
          <a:noFill/>
          <a:ln w="12700" cap="flat" cmpd="sng" algn="ctr">
            <a:solidFill>
              <a:srgbClr val="1F497D">
                <a:lumMod val="60000"/>
                <a:lumOff val="40000"/>
              </a:srgbClr>
            </a:solidFill>
            <a:prstDash val="sysDash"/>
          </a:ln>
          <a:effectLst/>
        </p:spPr>
      </p:cxnSp>
      <p:sp>
        <p:nvSpPr>
          <p:cNvPr id="88" name="TextBox 87"/>
          <p:cNvSpPr txBox="1"/>
          <p:nvPr/>
        </p:nvSpPr>
        <p:spPr>
          <a:xfrm>
            <a:off x="1761598" y="2081591"/>
            <a:ext cx="1223533"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Production</a:t>
            </a:r>
          </a:p>
        </p:txBody>
      </p:sp>
      <p:sp>
        <p:nvSpPr>
          <p:cNvPr id="89" name="TextBox 88"/>
          <p:cNvSpPr txBox="1"/>
          <p:nvPr/>
        </p:nvSpPr>
        <p:spPr>
          <a:xfrm>
            <a:off x="4001067" y="1934964"/>
            <a:ext cx="1223533"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Processing</a:t>
            </a:r>
          </a:p>
        </p:txBody>
      </p:sp>
      <p:sp>
        <p:nvSpPr>
          <p:cNvPr id="90" name="TextBox 89"/>
          <p:cNvSpPr txBox="1"/>
          <p:nvPr/>
        </p:nvSpPr>
        <p:spPr>
          <a:xfrm>
            <a:off x="5851009" y="1800113"/>
            <a:ext cx="1465976"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Transportation</a:t>
            </a:r>
          </a:p>
        </p:txBody>
      </p:sp>
    </p:spTree>
    <p:extLst>
      <p:ext uri="{BB962C8B-B14F-4D97-AF65-F5344CB8AC3E}">
        <p14:creationId xmlns:p14="http://schemas.microsoft.com/office/powerpoint/2010/main" val="155321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fade">
                                      <p:cBhvr>
                                        <p:cTn id="64" dur="500"/>
                                        <p:tgtEl>
                                          <p:spTgt spid="73"/>
                                        </p:tgtEl>
                                      </p:cBhvr>
                                    </p:animEffect>
                                  </p:childTnLst>
                                </p:cTn>
                              </p:par>
                              <p:par>
                                <p:cTn id="65" presetID="10"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fade">
                                      <p:cBhvr>
                                        <p:cTn id="83" dur="500"/>
                                        <p:tgtEl>
                                          <p:spTgt spid="76"/>
                                        </p:tgtEl>
                                      </p:cBhvr>
                                    </p:animEffect>
                                  </p:childTnLst>
                                </p:cTn>
                              </p:par>
                              <p:par>
                                <p:cTn id="84" presetID="10" presetClass="entr" presetSubtype="0" fill="hold"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fade">
                                      <p:cBhvr>
                                        <p:cTn id="95" dur="500"/>
                                        <p:tgtEl>
                                          <p:spTgt spid="7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8"/>
                                        </p:tgtEl>
                                        <p:attrNameLst>
                                          <p:attrName>style.visibility</p:attrName>
                                        </p:attrNameLst>
                                      </p:cBhvr>
                                      <p:to>
                                        <p:strVal val="visible"/>
                                      </p:to>
                                    </p:set>
                                    <p:animEffect transition="in" filter="fade">
                                      <p:cBhvr>
                                        <p:cTn id="98" dur="500"/>
                                        <p:tgtEl>
                                          <p:spTgt spid="8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9"/>
                                        </p:tgtEl>
                                        <p:attrNameLst>
                                          <p:attrName>style.visibility</p:attrName>
                                        </p:attrNameLst>
                                      </p:cBhvr>
                                      <p:to>
                                        <p:strVal val="visible"/>
                                      </p:to>
                                    </p:set>
                                    <p:animEffect transition="in" filter="fade">
                                      <p:cBhvr>
                                        <p:cTn id="101" dur="500"/>
                                        <p:tgtEl>
                                          <p:spTgt spid="89"/>
                                        </p:tgtEl>
                                      </p:cBhvr>
                                    </p:animEffect>
                                  </p:childTnLst>
                                </p:cTn>
                              </p:par>
                              <p:par>
                                <p:cTn id="102" presetID="10" presetClass="entr" presetSubtype="0" fill="hold" nodeType="with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fade">
                                      <p:cBhvr>
                                        <p:cTn id="104" dur="500"/>
                                        <p:tgtEl>
                                          <p:spTgt spid="84"/>
                                        </p:tgtEl>
                                      </p:cBhvr>
                                    </p:animEffect>
                                  </p:childTnLst>
                                </p:cTn>
                              </p:par>
                              <p:par>
                                <p:cTn id="105" presetID="10" presetClass="entr" presetSubtype="0" fill="hold" nodeType="with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fade">
                                      <p:cBhvr>
                                        <p:cTn id="107" dur="500"/>
                                        <p:tgtEl>
                                          <p:spTgt spid="8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0"/>
                                        </p:tgtEl>
                                        <p:attrNameLst>
                                          <p:attrName>style.visibility</p:attrName>
                                        </p:attrNameLst>
                                      </p:cBhvr>
                                      <p:to>
                                        <p:strVal val="visible"/>
                                      </p:to>
                                    </p:set>
                                    <p:animEffect transition="in" filter="fade">
                                      <p:cBhvr>
                                        <p:cTn id="110" dur="500"/>
                                        <p:tgtEl>
                                          <p:spTgt spid="90"/>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86"/>
                                        </p:tgtEl>
                                        <p:attrNameLst>
                                          <p:attrName>style.visibility</p:attrName>
                                        </p:attrNameLst>
                                      </p:cBhvr>
                                      <p:to>
                                        <p:strVal val="visible"/>
                                      </p:to>
                                    </p:set>
                                    <p:animEffect transition="in" filter="fade">
                                      <p:cBhvr>
                                        <p:cTn id="114" dur="500"/>
                                        <p:tgtEl>
                                          <p:spTgt spid="86"/>
                                        </p:tgtEl>
                                      </p:cBhvr>
                                    </p:animEffect>
                                  </p:childTnLst>
                                </p:cTn>
                              </p:par>
                              <p:par>
                                <p:cTn id="115" presetID="10" presetClass="entr" presetSubtype="0" fill="hold" nodeType="with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fade">
                                      <p:cBhvr>
                                        <p:cTn id="117" dur="500"/>
                                        <p:tgtEl>
                                          <p:spTgt spid="8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nodeType="withEffect">
                                  <p:stCondLst>
                                    <p:cond delay="0"/>
                                  </p:stCondLst>
                                  <p:childTnLst>
                                    <p:set>
                                      <p:cBhvr>
                                        <p:cTn id="122" dur="1" fill="hold">
                                          <p:stCondLst>
                                            <p:cond delay="0"/>
                                          </p:stCondLst>
                                        </p:cTn>
                                        <p:tgtEl>
                                          <p:spTgt spid="79"/>
                                        </p:tgtEl>
                                        <p:attrNameLst>
                                          <p:attrName>style.visibility</p:attrName>
                                        </p:attrNameLst>
                                      </p:cBhvr>
                                      <p:to>
                                        <p:strVal val="visible"/>
                                      </p:to>
                                    </p:set>
                                    <p:animEffect transition="in" filter="fade">
                                      <p:cBhvr>
                                        <p:cTn id="123" dur="500"/>
                                        <p:tgtEl>
                                          <p:spTgt spid="7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fade">
                                      <p:cBhvr>
                                        <p:cTn id="126" dur="500"/>
                                        <p:tgtEl>
                                          <p:spTgt spid="8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fade">
                                      <p:cBhvr>
                                        <p:cTn id="129" dur="500"/>
                                        <p:tgtEl>
                                          <p:spTgt spid="83"/>
                                        </p:tgtEl>
                                      </p:cBhvr>
                                    </p:animEffect>
                                  </p:childTnLst>
                                </p:cTn>
                              </p:par>
                              <p:par>
                                <p:cTn id="130" presetID="10" presetClass="entr" presetSubtype="0" fill="hold" nodeType="withEffect">
                                  <p:stCondLst>
                                    <p:cond delay="0"/>
                                  </p:stCondLst>
                                  <p:childTnLst>
                                    <p:set>
                                      <p:cBhvr>
                                        <p:cTn id="131" dur="1" fill="hold">
                                          <p:stCondLst>
                                            <p:cond delay="0"/>
                                          </p:stCondLst>
                                        </p:cTn>
                                        <p:tgtEl>
                                          <p:spTgt spid="80"/>
                                        </p:tgtEl>
                                        <p:attrNameLst>
                                          <p:attrName>style.visibility</p:attrName>
                                        </p:attrNameLst>
                                      </p:cBhvr>
                                      <p:to>
                                        <p:strVal val="visible"/>
                                      </p:to>
                                    </p:set>
                                    <p:animEffect transition="in" filter="fade">
                                      <p:cBhvr>
                                        <p:cTn id="13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P spid="56" grpId="0"/>
      <p:bldP spid="57" grpId="0" animBg="1"/>
      <p:bldP spid="58" grpId="0" animBg="1"/>
      <p:bldP spid="59" grpId="0" animBg="1"/>
      <p:bldP spid="60" grpId="0"/>
      <p:bldP spid="68" grpId="0" animBg="1"/>
      <p:bldP spid="70" grpId="0"/>
      <p:bldP spid="71" grpId="0"/>
      <p:bldP spid="72" grpId="0"/>
      <p:bldP spid="76" grpId="0"/>
      <p:bldP spid="77" grpId="0"/>
      <p:bldP spid="78" grpId="0"/>
      <p:bldP spid="81" grpId="0"/>
      <p:bldP spid="82" grpId="0"/>
      <p:bldP spid="83" grpId="0"/>
      <p:bldP spid="88" grpId="0"/>
      <p:bldP spid="89" grpId="0"/>
      <p:bldP spid="9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Comparison between </a:t>
            </a:r>
            <a:r>
              <a:rPr lang="en-US" altLang="zh-CN" dirty="0"/>
              <a:t>GT Model</a:t>
            </a:r>
            <a:r>
              <a:rPr lang="en-US" dirty="0"/>
              <a:t> vs. CT Model</a:t>
            </a:r>
          </a:p>
        </p:txBody>
      </p:sp>
      <p:sp>
        <p:nvSpPr>
          <p:cNvPr id="4" name="Slide Number Placeholder 3"/>
          <p:cNvSpPr>
            <a:spLocks noGrp="1"/>
          </p:cNvSpPr>
          <p:nvPr>
            <p:ph type="sldNum" sz="quarter" idx="4"/>
          </p:nvPr>
        </p:nvSpPr>
        <p:spPr/>
        <p:txBody>
          <a:bodyPr/>
          <a:lstStyle/>
          <a:p>
            <a:fld id="{798D22C8-B87E-4B3F-80DE-4E1777DA98C0}" type="slidenum">
              <a:rPr lang="en-US" smtClean="0"/>
              <a:pPr/>
              <a:t>18</a:t>
            </a:fld>
            <a:endParaRPr lang="en-US" dirty="0"/>
          </a:p>
        </p:txBody>
      </p:sp>
      <p:pic>
        <p:nvPicPr>
          <p:cNvPr id="41" name="Picture 40"/>
          <p:cNvPicPr>
            <a:picLocks noChangeAspect="1"/>
          </p:cNvPicPr>
          <p:nvPr/>
        </p:nvPicPr>
        <p:blipFill>
          <a:blip r:embed="rId3"/>
          <a:stretch>
            <a:fillRect/>
          </a:stretch>
        </p:blipFill>
        <p:spPr>
          <a:xfrm>
            <a:off x="311383" y="1412727"/>
            <a:ext cx="8521234" cy="4755387"/>
          </a:xfrm>
          <a:prstGeom prst="rect">
            <a:avLst/>
          </a:prstGeom>
        </p:spPr>
      </p:pic>
      <p:cxnSp>
        <p:nvCxnSpPr>
          <p:cNvPr id="42" name="Straight Connector 41"/>
          <p:cNvCxnSpPr/>
          <p:nvPr/>
        </p:nvCxnSpPr>
        <p:spPr>
          <a:xfrm>
            <a:off x="2687029" y="4484892"/>
            <a:ext cx="0" cy="767119"/>
          </a:xfrm>
          <a:prstGeom prst="line">
            <a:avLst/>
          </a:prstGeom>
          <a:noFill/>
          <a:ln w="19050" cap="flat" cmpd="sng" algn="ctr">
            <a:solidFill>
              <a:srgbClr val="00B0F0"/>
            </a:solidFill>
            <a:prstDash val="sysDot"/>
          </a:ln>
          <a:effectLst/>
        </p:spPr>
      </p:cxnSp>
      <p:cxnSp>
        <p:nvCxnSpPr>
          <p:cNvPr id="43" name="Straight Connector 42"/>
          <p:cNvCxnSpPr/>
          <p:nvPr/>
        </p:nvCxnSpPr>
        <p:spPr>
          <a:xfrm>
            <a:off x="2782337" y="4171085"/>
            <a:ext cx="0" cy="1099421"/>
          </a:xfrm>
          <a:prstGeom prst="line">
            <a:avLst/>
          </a:prstGeom>
          <a:noFill/>
          <a:ln w="19050" cap="flat" cmpd="sng" algn="ctr">
            <a:solidFill>
              <a:srgbClr val="FF9966"/>
            </a:solidFill>
            <a:prstDash val="sysDot"/>
          </a:ln>
          <a:effectLst/>
        </p:spPr>
      </p:cxnSp>
      <p:cxnSp>
        <p:nvCxnSpPr>
          <p:cNvPr id="44" name="Straight Connector 43"/>
          <p:cNvCxnSpPr/>
          <p:nvPr/>
        </p:nvCxnSpPr>
        <p:spPr>
          <a:xfrm flipV="1">
            <a:off x="1365017" y="2190229"/>
            <a:ext cx="6371282" cy="5419"/>
          </a:xfrm>
          <a:prstGeom prst="line">
            <a:avLst/>
          </a:prstGeom>
          <a:noFill/>
          <a:ln w="19050" cap="flat" cmpd="sng" algn="ctr">
            <a:solidFill>
              <a:srgbClr val="00B0F0"/>
            </a:solidFill>
            <a:prstDash val="sysDot"/>
          </a:ln>
          <a:effectLst/>
        </p:spPr>
      </p:cxnSp>
      <p:cxnSp>
        <p:nvCxnSpPr>
          <p:cNvPr id="45" name="Straight Connector 44"/>
          <p:cNvCxnSpPr/>
          <p:nvPr/>
        </p:nvCxnSpPr>
        <p:spPr>
          <a:xfrm>
            <a:off x="1365017" y="2497400"/>
            <a:ext cx="5439919" cy="0"/>
          </a:xfrm>
          <a:prstGeom prst="line">
            <a:avLst/>
          </a:prstGeom>
          <a:noFill/>
          <a:ln w="19050" cap="flat" cmpd="sng" algn="ctr">
            <a:solidFill>
              <a:srgbClr val="FF9966"/>
            </a:solidFill>
            <a:prstDash val="sysDot"/>
          </a:ln>
          <a:effectLst/>
        </p:spPr>
      </p:cxnSp>
      <p:cxnSp>
        <p:nvCxnSpPr>
          <p:cNvPr id="46" name="Straight Arrow Connector 45"/>
          <p:cNvCxnSpPr/>
          <p:nvPr/>
        </p:nvCxnSpPr>
        <p:spPr>
          <a:xfrm flipV="1">
            <a:off x="6798246" y="2190229"/>
            <a:ext cx="0" cy="300696"/>
          </a:xfrm>
          <a:prstGeom prst="straightConnector1">
            <a:avLst/>
          </a:prstGeom>
          <a:noFill/>
          <a:ln w="28575" cap="flat" cmpd="sng" algn="ctr">
            <a:solidFill>
              <a:srgbClr val="FF5050"/>
            </a:solidFill>
            <a:prstDash val="solid"/>
            <a:tailEnd type="triangle"/>
          </a:ln>
          <a:effectLst/>
        </p:spPr>
      </p:cxnSp>
      <p:cxnSp>
        <p:nvCxnSpPr>
          <p:cNvPr id="47" name="Straight Connector 46"/>
          <p:cNvCxnSpPr/>
          <p:nvPr/>
        </p:nvCxnSpPr>
        <p:spPr>
          <a:xfrm flipH="1">
            <a:off x="2025785" y="4463360"/>
            <a:ext cx="661244" cy="0"/>
          </a:xfrm>
          <a:prstGeom prst="line">
            <a:avLst/>
          </a:prstGeom>
          <a:noFill/>
          <a:ln w="19050" cap="flat" cmpd="sng" algn="ctr">
            <a:solidFill>
              <a:srgbClr val="00B0F0"/>
            </a:solidFill>
            <a:prstDash val="sysDot"/>
          </a:ln>
          <a:effectLst/>
        </p:spPr>
      </p:cxnSp>
      <p:cxnSp>
        <p:nvCxnSpPr>
          <p:cNvPr id="48" name="Straight Connector 47"/>
          <p:cNvCxnSpPr/>
          <p:nvPr/>
        </p:nvCxnSpPr>
        <p:spPr>
          <a:xfrm>
            <a:off x="2772007" y="4171085"/>
            <a:ext cx="642312" cy="0"/>
          </a:xfrm>
          <a:prstGeom prst="line">
            <a:avLst/>
          </a:prstGeom>
          <a:noFill/>
          <a:ln w="19050" cap="flat" cmpd="sng" algn="ctr">
            <a:solidFill>
              <a:srgbClr val="FF9966"/>
            </a:solidFill>
            <a:prstDash val="sysDot"/>
          </a:ln>
          <a:effectLst/>
        </p:spPr>
      </p:cxnSp>
      <p:sp>
        <p:nvSpPr>
          <p:cNvPr id="51" name="TextBox 50"/>
          <p:cNvSpPr txBox="1"/>
          <p:nvPr/>
        </p:nvSpPr>
        <p:spPr>
          <a:xfrm>
            <a:off x="2413017" y="4816344"/>
            <a:ext cx="67656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-3.4%</a:t>
            </a:r>
          </a:p>
        </p:txBody>
      </p:sp>
      <p:cxnSp>
        <p:nvCxnSpPr>
          <p:cNvPr id="52" name="Straight Arrow Connector 51"/>
          <p:cNvCxnSpPr/>
          <p:nvPr/>
        </p:nvCxnSpPr>
        <p:spPr>
          <a:xfrm flipH="1">
            <a:off x="2564975" y="4790666"/>
            <a:ext cx="324802" cy="0"/>
          </a:xfrm>
          <a:prstGeom prst="straightConnector1">
            <a:avLst/>
          </a:prstGeom>
          <a:noFill/>
          <a:ln w="28575" cap="flat" cmpd="sng" algn="ctr">
            <a:solidFill>
              <a:srgbClr val="0070C0"/>
            </a:solidFill>
            <a:prstDash val="solid"/>
            <a:tailEnd type="triangle"/>
          </a:ln>
          <a:effectLst/>
        </p:spPr>
      </p:cxnSp>
      <p:sp>
        <p:nvSpPr>
          <p:cNvPr id="53" name="TextBox 52"/>
          <p:cNvSpPr txBox="1"/>
          <p:nvPr/>
        </p:nvSpPr>
        <p:spPr>
          <a:xfrm>
            <a:off x="6787793" y="2177049"/>
            <a:ext cx="878300"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+10.2%</a:t>
            </a:r>
          </a:p>
        </p:txBody>
      </p:sp>
      <p:pic>
        <p:nvPicPr>
          <p:cNvPr id="54" name="Picture 53"/>
          <p:cNvPicPr>
            <a:picLocks noChangeAspect="1"/>
          </p:cNvPicPr>
          <p:nvPr/>
        </p:nvPicPr>
        <p:blipFill rotWithShape="1">
          <a:blip r:embed="rId4"/>
          <a:srcRect l="40687" t="15757" r="29013" b="12347"/>
          <a:stretch/>
        </p:blipFill>
        <p:spPr>
          <a:xfrm>
            <a:off x="3256665" y="4171085"/>
            <a:ext cx="318152" cy="1080926"/>
          </a:xfrm>
          <a:prstGeom prst="rect">
            <a:avLst/>
          </a:prstGeom>
        </p:spPr>
      </p:pic>
      <p:sp>
        <p:nvSpPr>
          <p:cNvPr id="55" name="TextBox 54"/>
          <p:cNvSpPr txBox="1"/>
          <p:nvPr/>
        </p:nvSpPr>
        <p:spPr>
          <a:xfrm>
            <a:off x="3107865" y="4355929"/>
            <a:ext cx="67656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59.6%</a:t>
            </a:r>
          </a:p>
        </p:txBody>
      </p:sp>
      <p:sp>
        <p:nvSpPr>
          <p:cNvPr id="56" name="TextBox 55"/>
          <p:cNvSpPr txBox="1"/>
          <p:nvPr/>
        </p:nvSpPr>
        <p:spPr>
          <a:xfrm>
            <a:off x="3104879" y="4859885"/>
            <a:ext cx="67656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40.4%</a:t>
            </a:r>
          </a:p>
        </p:txBody>
      </p:sp>
      <p:pic>
        <p:nvPicPr>
          <p:cNvPr id="57" name="Picture 56"/>
          <p:cNvPicPr>
            <a:picLocks noChangeAspect="1"/>
          </p:cNvPicPr>
          <p:nvPr/>
        </p:nvPicPr>
        <p:blipFill rotWithShape="1">
          <a:blip r:embed="rId5"/>
          <a:srcRect l="41293" t="16052" r="28406" b="12051"/>
          <a:stretch/>
        </p:blipFill>
        <p:spPr>
          <a:xfrm>
            <a:off x="6630431" y="2497399"/>
            <a:ext cx="345977" cy="2754611"/>
          </a:xfrm>
          <a:prstGeom prst="rect">
            <a:avLst/>
          </a:prstGeom>
        </p:spPr>
      </p:pic>
      <p:sp>
        <p:nvSpPr>
          <p:cNvPr id="58" name="TextBox 57"/>
          <p:cNvSpPr txBox="1"/>
          <p:nvPr/>
        </p:nvSpPr>
        <p:spPr>
          <a:xfrm>
            <a:off x="6476037" y="2909059"/>
            <a:ext cx="67656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42.2%</a:t>
            </a:r>
          </a:p>
        </p:txBody>
      </p:sp>
      <p:sp>
        <p:nvSpPr>
          <p:cNvPr id="59" name="TextBox 58"/>
          <p:cNvSpPr txBox="1"/>
          <p:nvPr/>
        </p:nvSpPr>
        <p:spPr>
          <a:xfrm>
            <a:off x="6476037" y="4382914"/>
            <a:ext cx="67656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57.8%</a:t>
            </a:r>
          </a:p>
        </p:txBody>
      </p:sp>
      <p:pic>
        <p:nvPicPr>
          <p:cNvPr id="60" name="Picture 59"/>
          <p:cNvPicPr>
            <a:picLocks noChangeAspect="1"/>
          </p:cNvPicPr>
          <p:nvPr/>
        </p:nvPicPr>
        <p:blipFill rotWithShape="1">
          <a:blip r:embed="rId6"/>
          <a:srcRect l="41077" t="16275" r="28531" b="11829"/>
          <a:stretch/>
        </p:blipFill>
        <p:spPr>
          <a:xfrm>
            <a:off x="1779007" y="4458195"/>
            <a:ext cx="348010" cy="803432"/>
          </a:xfrm>
          <a:prstGeom prst="rect">
            <a:avLst/>
          </a:prstGeom>
        </p:spPr>
      </p:pic>
      <p:sp>
        <p:nvSpPr>
          <p:cNvPr id="61" name="TextBox 60"/>
          <p:cNvSpPr txBox="1"/>
          <p:nvPr/>
        </p:nvSpPr>
        <p:spPr>
          <a:xfrm>
            <a:off x="1641143" y="4705911"/>
            <a:ext cx="67656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94.8%</a:t>
            </a:r>
          </a:p>
        </p:txBody>
      </p:sp>
      <p:sp>
        <p:nvSpPr>
          <p:cNvPr id="62" name="TextBox 61"/>
          <p:cNvSpPr txBox="1"/>
          <p:nvPr/>
        </p:nvSpPr>
        <p:spPr>
          <a:xfrm>
            <a:off x="1675567" y="4202040"/>
            <a:ext cx="67656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5.2%</a:t>
            </a:r>
          </a:p>
        </p:txBody>
      </p:sp>
      <p:pic>
        <p:nvPicPr>
          <p:cNvPr id="63" name="Picture 62"/>
          <p:cNvPicPr>
            <a:picLocks noChangeAspect="1"/>
          </p:cNvPicPr>
          <p:nvPr/>
        </p:nvPicPr>
        <p:blipFill rotWithShape="1">
          <a:blip r:embed="rId7"/>
          <a:srcRect l="40502" t="19583" r="29105" b="11286"/>
          <a:stretch/>
        </p:blipFill>
        <p:spPr>
          <a:xfrm>
            <a:off x="7513324" y="2190229"/>
            <a:ext cx="364665" cy="3061781"/>
          </a:xfrm>
          <a:prstGeom prst="rect">
            <a:avLst/>
          </a:prstGeom>
        </p:spPr>
      </p:pic>
      <p:sp>
        <p:nvSpPr>
          <p:cNvPr id="64" name="TextBox 63"/>
          <p:cNvSpPr txBox="1"/>
          <p:nvPr/>
        </p:nvSpPr>
        <p:spPr>
          <a:xfrm>
            <a:off x="7376836" y="4227959"/>
            <a:ext cx="67656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52.7%</a:t>
            </a:r>
          </a:p>
        </p:txBody>
      </p:sp>
      <p:sp>
        <p:nvSpPr>
          <p:cNvPr id="65" name="TextBox 64"/>
          <p:cNvSpPr txBox="1"/>
          <p:nvPr/>
        </p:nvSpPr>
        <p:spPr>
          <a:xfrm>
            <a:off x="7376836" y="2715998"/>
            <a:ext cx="676567"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47.3%</a:t>
            </a:r>
          </a:p>
        </p:txBody>
      </p:sp>
      <p:pic>
        <p:nvPicPr>
          <p:cNvPr id="66" name="Picture 65"/>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599179" y="1771283"/>
            <a:ext cx="377229" cy="377229"/>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33338" y="4577283"/>
            <a:ext cx="387707" cy="387707"/>
          </a:xfrm>
          <a:prstGeom prst="rect">
            <a:avLst/>
          </a:prstGeom>
        </p:spPr>
      </p:pic>
      <p:sp>
        <p:nvSpPr>
          <p:cNvPr id="68" name="Rounded Rectangular Callout 67"/>
          <p:cNvSpPr/>
          <p:nvPr/>
        </p:nvSpPr>
        <p:spPr>
          <a:xfrm>
            <a:off x="4151000" y="3326843"/>
            <a:ext cx="1676400" cy="278949"/>
          </a:xfrm>
          <a:prstGeom prst="wedgeRoundRectCallout">
            <a:avLst>
              <a:gd name="adj1" fmla="val -34228"/>
              <a:gd name="adj2" fmla="val -124036"/>
              <a:gd name="adj3" fmla="val 16667"/>
            </a:avLst>
          </a:prstGeom>
          <a:noFill/>
          <a:ln w="190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9" name="TextBox 68"/>
          <p:cNvSpPr txBox="1"/>
          <p:nvPr/>
        </p:nvSpPr>
        <p:spPr>
          <a:xfrm>
            <a:off x="4227200" y="3320519"/>
            <a:ext cx="1676400" cy="276999"/>
          </a:xfrm>
          <a:prstGeom prst="rect">
            <a:avLst/>
          </a:prstGeom>
          <a:noFill/>
        </p:spPr>
        <p:txBody>
          <a:bodyPr wrap="square" rtlCol="0">
            <a:spAutoFit/>
          </a:bodyPr>
          <a:lstStyle/>
          <a:p>
            <a:pPr fontAlgn="auto">
              <a:spcBef>
                <a:spcPts val="0"/>
              </a:spcBef>
              <a:spcAft>
                <a:spcPts val="0"/>
              </a:spcAft>
            </a:pPr>
            <a:r>
              <a:rPr lang="en-US" sz="1200" b="1" dirty="0">
                <a:solidFill>
                  <a:prstClr val="black"/>
                </a:solidFill>
                <a:latin typeface="Times New Roman" panose="02020603050405020304" pitchFamily="18" charset="0"/>
                <a:cs typeface="Times New Roman" panose="02020603050405020304" pitchFamily="18" charset="0"/>
              </a:rPr>
              <a:t>Game theory model</a:t>
            </a:r>
          </a:p>
        </p:txBody>
      </p:sp>
      <p:sp>
        <p:nvSpPr>
          <p:cNvPr id="70" name="Rounded Rectangular Callout 69"/>
          <p:cNvSpPr/>
          <p:nvPr/>
        </p:nvSpPr>
        <p:spPr>
          <a:xfrm>
            <a:off x="1695126" y="2700910"/>
            <a:ext cx="1676400" cy="477115"/>
          </a:xfrm>
          <a:prstGeom prst="wedgeRoundRectCallout">
            <a:avLst>
              <a:gd name="adj1" fmla="val 42022"/>
              <a:gd name="adj2" fmla="val 85136"/>
              <a:gd name="adj3" fmla="val 16667"/>
            </a:avLst>
          </a:prstGeom>
          <a:noFill/>
          <a:ln w="190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1" name="TextBox 70"/>
          <p:cNvSpPr txBox="1"/>
          <p:nvPr/>
        </p:nvSpPr>
        <p:spPr>
          <a:xfrm>
            <a:off x="1827707" y="2717797"/>
            <a:ext cx="1446678" cy="461665"/>
          </a:xfrm>
          <a:prstGeom prst="rect">
            <a:avLst/>
          </a:prstGeom>
          <a:noFill/>
        </p:spPr>
        <p:txBody>
          <a:bodyPr wrap="square" rtlCol="0">
            <a:spAutoFit/>
          </a:bodyPr>
          <a:lstStyle/>
          <a:p>
            <a:pPr fontAlgn="auto">
              <a:spcBef>
                <a:spcPts val="0"/>
              </a:spcBef>
              <a:spcAft>
                <a:spcPts val="0"/>
              </a:spcAft>
            </a:pPr>
            <a:r>
              <a:rPr lang="en-US" sz="1200" b="1" dirty="0">
                <a:solidFill>
                  <a:prstClr val="black"/>
                </a:solidFill>
                <a:latin typeface="Times New Roman" panose="02020603050405020304" pitchFamily="18" charset="0"/>
                <a:cs typeface="Times New Roman" panose="02020603050405020304" pitchFamily="18" charset="0"/>
              </a:rPr>
              <a:t>Centralized model</a:t>
            </a:r>
          </a:p>
          <a:p>
            <a:pPr fontAlgn="auto">
              <a:spcBef>
                <a:spcPts val="0"/>
              </a:spcBef>
              <a:spcAft>
                <a:spcPts val="0"/>
              </a:spcAft>
            </a:pPr>
            <a:r>
              <a:rPr lang="en-US" sz="1200" b="1" dirty="0">
                <a:solidFill>
                  <a:prstClr val="black"/>
                </a:solidFill>
                <a:latin typeface="Times New Roman" panose="02020603050405020304" pitchFamily="18" charset="0"/>
                <a:cs typeface="Times New Roman" panose="02020603050405020304" pitchFamily="18" charset="0"/>
              </a:rPr>
              <a:t>max total NPV</a:t>
            </a:r>
          </a:p>
        </p:txBody>
      </p:sp>
      <p:sp>
        <p:nvSpPr>
          <p:cNvPr id="72" name="TextBox 71"/>
          <p:cNvSpPr txBox="1"/>
          <p:nvPr/>
        </p:nvSpPr>
        <p:spPr>
          <a:xfrm>
            <a:off x="1213377" y="1345233"/>
            <a:ext cx="1676400"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Centralized model:</a:t>
            </a:r>
          </a:p>
        </p:txBody>
      </p:sp>
      <p:sp>
        <p:nvSpPr>
          <p:cNvPr id="73" name="TextBox 72"/>
          <p:cNvSpPr txBox="1"/>
          <p:nvPr/>
        </p:nvSpPr>
        <p:spPr>
          <a:xfrm>
            <a:off x="2814617" y="1357095"/>
            <a:ext cx="2147689"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Game theory model:</a:t>
            </a:r>
          </a:p>
        </p:txBody>
      </p:sp>
      <p:pic>
        <p:nvPicPr>
          <p:cNvPr id="38" name="Picture 37"/>
          <p:cNvPicPr>
            <a:picLocks noChangeAspect="1"/>
          </p:cNvPicPr>
          <p:nvPr/>
        </p:nvPicPr>
        <p:blipFill rotWithShape="1">
          <a:blip r:embed="rId11"/>
          <a:srcRect l="75520" t="44316" r="3585" b="43535"/>
          <a:stretch/>
        </p:blipFill>
        <p:spPr>
          <a:xfrm>
            <a:off x="2965217" y="1708094"/>
            <a:ext cx="1147826" cy="458410"/>
          </a:xfrm>
          <a:prstGeom prst="rect">
            <a:avLst/>
          </a:prstGeom>
        </p:spPr>
      </p:pic>
      <p:pic>
        <p:nvPicPr>
          <p:cNvPr id="39" name="Picture 38"/>
          <p:cNvPicPr>
            <a:picLocks noChangeAspect="1"/>
          </p:cNvPicPr>
          <p:nvPr/>
        </p:nvPicPr>
        <p:blipFill rotWithShape="1">
          <a:blip r:embed="rId12"/>
          <a:srcRect l="75783" t="45165" r="3069" b="44357"/>
          <a:stretch/>
        </p:blipFill>
        <p:spPr>
          <a:xfrm>
            <a:off x="1459342" y="1719135"/>
            <a:ext cx="1228441" cy="418106"/>
          </a:xfrm>
          <a:prstGeom prst="rect">
            <a:avLst/>
          </a:prstGeom>
        </p:spPr>
      </p:pic>
    </p:spTree>
    <p:extLst>
      <p:ext uri="{BB962C8B-B14F-4D97-AF65-F5344CB8AC3E}">
        <p14:creationId xmlns:p14="http://schemas.microsoft.com/office/powerpoint/2010/main" val="98084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10"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10"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fade">
                                      <p:cBhvr>
                                        <p:cTn id="92" dur="500"/>
                                        <p:tgtEl>
                                          <p:spTgt spid="51"/>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500"/>
                                        <p:tgtEl>
                                          <p:spTgt spid="42"/>
                                        </p:tgtEl>
                                      </p:cBhvr>
                                    </p:animEffect>
                                  </p:childTnLst>
                                </p:cTn>
                              </p:par>
                              <p:par>
                                <p:cTn id="97" presetID="10" presetClass="entr" presetSubtype="0"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500"/>
                                        <p:tgtEl>
                                          <p:spTgt spid="4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animEffect transition="in" filter="fade">
                                      <p:cBhvr>
                                        <p:cTn id="102" dur="500"/>
                                        <p:tgtEl>
                                          <p:spTgt spid="62"/>
                                        </p:tgtEl>
                                      </p:cBhvr>
                                    </p:animEffect>
                                  </p:childTnLst>
                                </p:cTn>
                              </p:par>
                              <p:par>
                                <p:cTn id="103" presetID="10" presetClass="entr" presetSubtype="0"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1"/>
                                        </p:tgtEl>
                                        <p:attrNameLst>
                                          <p:attrName>style.visibility</p:attrName>
                                        </p:attrNameLst>
                                      </p:cBhvr>
                                      <p:to>
                                        <p:strVal val="visible"/>
                                      </p:to>
                                    </p:set>
                                    <p:animEffect transition="in" filter="fade">
                                      <p:cBhvr>
                                        <p:cTn id="10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5" grpId="0"/>
      <p:bldP spid="56" grpId="0"/>
      <p:bldP spid="58" grpId="0"/>
      <p:bldP spid="59" grpId="0"/>
      <p:bldP spid="61" grpId="0"/>
      <p:bldP spid="62" grpId="0"/>
      <p:bldP spid="64" grpId="0"/>
      <p:bldP spid="65" grpId="0"/>
      <p:bldP spid="68" grpId="0" animBg="1"/>
      <p:bldP spid="69" grpId="0"/>
      <p:bldP spid="70" grpId="0" animBg="1"/>
      <p:bldP spid="71" grpId="0"/>
      <p:bldP spid="72" grpId="0"/>
      <p:bldP spid="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Comparison between </a:t>
            </a:r>
            <a:r>
              <a:rPr lang="en-US" altLang="zh-CN" dirty="0"/>
              <a:t>GT Model</a:t>
            </a:r>
            <a:r>
              <a:rPr lang="en-US" dirty="0"/>
              <a:t> vs. CL Model</a:t>
            </a:r>
          </a:p>
        </p:txBody>
      </p:sp>
      <p:sp>
        <p:nvSpPr>
          <p:cNvPr id="4" name="Slide Number Placeholder 3"/>
          <p:cNvSpPr>
            <a:spLocks noGrp="1"/>
          </p:cNvSpPr>
          <p:nvPr>
            <p:ph type="sldNum" sz="quarter" idx="4"/>
          </p:nvPr>
        </p:nvSpPr>
        <p:spPr/>
        <p:txBody>
          <a:bodyPr/>
          <a:lstStyle/>
          <a:p>
            <a:fld id="{798D22C8-B87E-4B3F-80DE-4E1777DA98C0}" type="slidenum">
              <a:rPr lang="en-US" smtClean="0"/>
              <a:pPr/>
              <a:t>19</a:t>
            </a:fld>
            <a:endParaRPr lang="en-US" dirty="0"/>
          </a:p>
        </p:txBody>
      </p:sp>
      <p:graphicFrame>
        <p:nvGraphicFramePr>
          <p:cNvPr id="184" name="Chart 183"/>
          <p:cNvGraphicFramePr>
            <a:graphicFrameLocks/>
          </p:cNvGraphicFramePr>
          <p:nvPr>
            <p:extLst>
              <p:ext uri="{D42A27DB-BD31-4B8C-83A1-F6EECF244321}">
                <p14:modId xmlns:p14="http://schemas.microsoft.com/office/powerpoint/2010/main" val="1009291153"/>
              </p:ext>
            </p:extLst>
          </p:nvPr>
        </p:nvGraphicFramePr>
        <p:xfrm>
          <a:off x="419100" y="1351977"/>
          <a:ext cx="8458200" cy="4683920"/>
        </p:xfrm>
        <a:graphic>
          <a:graphicData uri="http://schemas.openxmlformats.org/drawingml/2006/chart">
            <c:chart xmlns:c="http://schemas.openxmlformats.org/drawingml/2006/chart" xmlns:r="http://schemas.openxmlformats.org/officeDocument/2006/relationships" r:id="rId3"/>
          </a:graphicData>
        </a:graphic>
      </p:graphicFrame>
      <p:cxnSp>
        <p:nvCxnSpPr>
          <p:cNvPr id="185" name="Straight Connector 184"/>
          <p:cNvCxnSpPr/>
          <p:nvPr/>
        </p:nvCxnSpPr>
        <p:spPr>
          <a:xfrm>
            <a:off x="4034028" y="3670187"/>
            <a:ext cx="0" cy="119915"/>
          </a:xfrm>
          <a:prstGeom prst="line">
            <a:avLst/>
          </a:prstGeom>
          <a:noFill/>
          <a:ln w="12700" cap="flat" cmpd="sng" algn="ctr">
            <a:solidFill>
              <a:sysClr val="windowText" lastClr="000000">
                <a:lumMod val="50000"/>
                <a:lumOff val="50000"/>
              </a:sysClr>
            </a:solidFill>
            <a:prstDash val="dash"/>
          </a:ln>
          <a:effectLst/>
        </p:spPr>
      </p:cxnSp>
      <p:cxnSp>
        <p:nvCxnSpPr>
          <p:cNvPr id="186" name="Straight Connector 185"/>
          <p:cNvCxnSpPr/>
          <p:nvPr/>
        </p:nvCxnSpPr>
        <p:spPr>
          <a:xfrm>
            <a:off x="5268468" y="3318612"/>
            <a:ext cx="0" cy="215848"/>
          </a:xfrm>
          <a:prstGeom prst="line">
            <a:avLst/>
          </a:prstGeom>
          <a:noFill/>
          <a:ln w="12700" cap="flat" cmpd="sng" algn="ctr">
            <a:solidFill>
              <a:sysClr val="windowText" lastClr="000000">
                <a:lumMod val="50000"/>
                <a:lumOff val="50000"/>
              </a:sysClr>
            </a:solidFill>
            <a:prstDash val="dash"/>
          </a:ln>
          <a:effectLst/>
        </p:spPr>
      </p:cxnSp>
      <p:cxnSp>
        <p:nvCxnSpPr>
          <p:cNvPr id="187" name="Straight Connector 186"/>
          <p:cNvCxnSpPr/>
          <p:nvPr/>
        </p:nvCxnSpPr>
        <p:spPr>
          <a:xfrm>
            <a:off x="6515867" y="2991780"/>
            <a:ext cx="0" cy="551611"/>
          </a:xfrm>
          <a:prstGeom prst="line">
            <a:avLst/>
          </a:prstGeom>
          <a:noFill/>
          <a:ln w="12700" cap="flat" cmpd="sng" algn="ctr">
            <a:solidFill>
              <a:sysClr val="windowText" lastClr="000000">
                <a:lumMod val="50000"/>
                <a:lumOff val="50000"/>
              </a:sysClr>
            </a:solidFill>
            <a:prstDash val="dash"/>
          </a:ln>
          <a:effectLst/>
        </p:spPr>
      </p:cxnSp>
      <p:cxnSp>
        <p:nvCxnSpPr>
          <p:cNvPr id="188" name="Straight Connector 187"/>
          <p:cNvCxnSpPr/>
          <p:nvPr/>
        </p:nvCxnSpPr>
        <p:spPr>
          <a:xfrm>
            <a:off x="2799588" y="4362193"/>
            <a:ext cx="0" cy="215848"/>
          </a:xfrm>
          <a:prstGeom prst="line">
            <a:avLst/>
          </a:prstGeom>
          <a:noFill/>
          <a:ln w="12700" cap="flat" cmpd="sng" algn="ctr">
            <a:solidFill>
              <a:sysClr val="windowText" lastClr="000000">
                <a:lumMod val="50000"/>
                <a:lumOff val="50000"/>
              </a:sysClr>
            </a:solidFill>
            <a:prstDash val="dash"/>
          </a:ln>
          <a:effectLst/>
        </p:spPr>
      </p:cxnSp>
      <p:cxnSp>
        <p:nvCxnSpPr>
          <p:cNvPr id="189" name="Straight Connector 188"/>
          <p:cNvCxnSpPr/>
          <p:nvPr/>
        </p:nvCxnSpPr>
        <p:spPr>
          <a:xfrm flipV="1">
            <a:off x="2826788" y="3862198"/>
            <a:ext cx="1192296" cy="461909"/>
          </a:xfrm>
          <a:prstGeom prst="line">
            <a:avLst/>
          </a:prstGeom>
          <a:noFill/>
          <a:ln w="28575" cap="flat" cmpd="sng" algn="ctr">
            <a:solidFill>
              <a:srgbClr val="FF5050"/>
            </a:solidFill>
            <a:prstDash val="sysDot"/>
          </a:ln>
          <a:effectLst/>
        </p:spPr>
      </p:cxnSp>
      <p:cxnSp>
        <p:nvCxnSpPr>
          <p:cNvPr id="190" name="Straight Connector 189"/>
          <p:cNvCxnSpPr/>
          <p:nvPr/>
        </p:nvCxnSpPr>
        <p:spPr>
          <a:xfrm flipV="1">
            <a:off x="4043068" y="3584402"/>
            <a:ext cx="1225400" cy="270066"/>
          </a:xfrm>
          <a:prstGeom prst="line">
            <a:avLst/>
          </a:prstGeom>
          <a:noFill/>
          <a:ln w="28575" cap="flat" cmpd="sng" algn="ctr">
            <a:solidFill>
              <a:srgbClr val="FF5050"/>
            </a:solidFill>
            <a:prstDash val="sysDot"/>
          </a:ln>
          <a:effectLst/>
        </p:spPr>
      </p:cxnSp>
      <p:cxnSp>
        <p:nvCxnSpPr>
          <p:cNvPr id="191" name="Straight Connector 190"/>
          <p:cNvCxnSpPr/>
          <p:nvPr/>
        </p:nvCxnSpPr>
        <p:spPr>
          <a:xfrm>
            <a:off x="5268468" y="3584402"/>
            <a:ext cx="1197808" cy="0"/>
          </a:xfrm>
          <a:prstGeom prst="line">
            <a:avLst/>
          </a:prstGeom>
          <a:noFill/>
          <a:ln w="28575" cap="flat" cmpd="sng" algn="ctr">
            <a:solidFill>
              <a:srgbClr val="FF5050"/>
            </a:solidFill>
            <a:prstDash val="sysDot"/>
          </a:ln>
          <a:effectLst/>
        </p:spPr>
      </p:cxnSp>
      <p:cxnSp>
        <p:nvCxnSpPr>
          <p:cNvPr id="192" name="Straight Connector 191"/>
          <p:cNvCxnSpPr/>
          <p:nvPr/>
        </p:nvCxnSpPr>
        <p:spPr>
          <a:xfrm>
            <a:off x="6381692" y="1768385"/>
            <a:ext cx="0" cy="3165767"/>
          </a:xfrm>
          <a:prstGeom prst="line">
            <a:avLst/>
          </a:prstGeom>
          <a:noFill/>
          <a:ln w="12700" cap="flat" cmpd="sng" algn="ctr">
            <a:solidFill>
              <a:sysClr val="windowText" lastClr="000000">
                <a:lumMod val="50000"/>
                <a:lumOff val="50000"/>
              </a:sysClr>
            </a:solidFill>
            <a:prstDash val="dash"/>
          </a:ln>
          <a:effectLst/>
        </p:spPr>
      </p:cxnSp>
      <p:cxnSp>
        <p:nvCxnSpPr>
          <p:cNvPr id="193" name="Straight Connector 192"/>
          <p:cNvCxnSpPr/>
          <p:nvPr/>
        </p:nvCxnSpPr>
        <p:spPr>
          <a:xfrm>
            <a:off x="4740351" y="2245976"/>
            <a:ext cx="0" cy="2722079"/>
          </a:xfrm>
          <a:prstGeom prst="line">
            <a:avLst/>
          </a:prstGeom>
          <a:noFill/>
          <a:ln w="12700" cap="flat" cmpd="sng" algn="ctr">
            <a:solidFill>
              <a:sysClr val="windowText" lastClr="000000">
                <a:lumMod val="50000"/>
                <a:lumOff val="50000"/>
              </a:sysClr>
            </a:solidFill>
            <a:prstDash val="dash"/>
          </a:ln>
          <a:effectLst/>
        </p:spPr>
      </p:cxnSp>
      <p:cxnSp>
        <p:nvCxnSpPr>
          <p:cNvPr id="194" name="Straight Connector 193"/>
          <p:cNvCxnSpPr/>
          <p:nvPr/>
        </p:nvCxnSpPr>
        <p:spPr>
          <a:xfrm>
            <a:off x="3518837" y="2924890"/>
            <a:ext cx="0" cy="2080532"/>
          </a:xfrm>
          <a:prstGeom prst="line">
            <a:avLst/>
          </a:prstGeom>
          <a:noFill/>
          <a:ln w="12700" cap="flat" cmpd="sng" algn="ctr">
            <a:solidFill>
              <a:sysClr val="windowText" lastClr="000000">
                <a:lumMod val="50000"/>
                <a:lumOff val="50000"/>
              </a:sysClr>
            </a:solidFill>
            <a:prstDash val="dash"/>
          </a:ln>
          <a:effectLst/>
        </p:spPr>
      </p:cxnSp>
      <p:cxnSp>
        <p:nvCxnSpPr>
          <p:cNvPr id="195" name="Straight Connector 194"/>
          <p:cNvCxnSpPr/>
          <p:nvPr/>
        </p:nvCxnSpPr>
        <p:spPr>
          <a:xfrm>
            <a:off x="2705100" y="4022116"/>
            <a:ext cx="0" cy="983306"/>
          </a:xfrm>
          <a:prstGeom prst="line">
            <a:avLst/>
          </a:prstGeom>
          <a:noFill/>
          <a:ln w="12700" cap="flat" cmpd="sng" algn="ctr">
            <a:solidFill>
              <a:sysClr val="windowText" lastClr="000000">
                <a:lumMod val="50000"/>
                <a:lumOff val="50000"/>
              </a:sysClr>
            </a:solidFill>
            <a:prstDash val="dash"/>
          </a:ln>
          <a:effectLst/>
        </p:spPr>
      </p:cxnSp>
      <p:cxnSp>
        <p:nvCxnSpPr>
          <p:cNvPr id="196" name="Straight Connector 195"/>
          <p:cNvCxnSpPr/>
          <p:nvPr/>
        </p:nvCxnSpPr>
        <p:spPr>
          <a:xfrm>
            <a:off x="2705100" y="5070448"/>
            <a:ext cx="813737" cy="0"/>
          </a:xfrm>
          <a:prstGeom prst="line">
            <a:avLst/>
          </a:prstGeom>
          <a:noFill/>
          <a:ln w="19050" cap="flat" cmpd="sng" algn="ctr">
            <a:solidFill>
              <a:srgbClr val="00B0F0"/>
            </a:solidFill>
            <a:prstDash val="sysDot"/>
          </a:ln>
          <a:effectLst/>
        </p:spPr>
      </p:cxnSp>
      <p:cxnSp>
        <p:nvCxnSpPr>
          <p:cNvPr id="197" name="Straight Connector 196"/>
          <p:cNvCxnSpPr/>
          <p:nvPr/>
        </p:nvCxnSpPr>
        <p:spPr>
          <a:xfrm flipV="1">
            <a:off x="3518837" y="5057386"/>
            <a:ext cx="1221514" cy="11918"/>
          </a:xfrm>
          <a:prstGeom prst="line">
            <a:avLst/>
          </a:prstGeom>
          <a:noFill/>
          <a:ln w="19050" cap="flat" cmpd="sng" algn="ctr">
            <a:solidFill>
              <a:srgbClr val="00B0F0"/>
            </a:solidFill>
            <a:prstDash val="sysDot"/>
          </a:ln>
          <a:effectLst/>
        </p:spPr>
      </p:cxnSp>
      <p:cxnSp>
        <p:nvCxnSpPr>
          <p:cNvPr id="198" name="Straight Connector 197"/>
          <p:cNvCxnSpPr/>
          <p:nvPr/>
        </p:nvCxnSpPr>
        <p:spPr>
          <a:xfrm flipV="1">
            <a:off x="4740351" y="4941588"/>
            <a:ext cx="1641340" cy="110967"/>
          </a:xfrm>
          <a:prstGeom prst="line">
            <a:avLst/>
          </a:prstGeom>
          <a:noFill/>
          <a:ln w="19050" cap="flat" cmpd="sng" algn="ctr">
            <a:solidFill>
              <a:srgbClr val="00B0F0"/>
            </a:solidFill>
            <a:prstDash val="sysDot"/>
          </a:ln>
          <a:effectLst/>
        </p:spPr>
      </p:cxnSp>
      <p:cxnSp>
        <p:nvCxnSpPr>
          <p:cNvPr id="199" name="Straight Connector 198"/>
          <p:cNvCxnSpPr/>
          <p:nvPr/>
        </p:nvCxnSpPr>
        <p:spPr>
          <a:xfrm flipV="1">
            <a:off x="1335521" y="1698904"/>
            <a:ext cx="5012464" cy="6083"/>
          </a:xfrm>
          <a:prstGeom prst="line">
            <a:avLst/>
          </a:prstGeom>
          <a:noFill/>
          <a:ln w="12700" cap="flat" cmpd="sng" algn="ctr">
            <a:solidFill>
              <a:srgbClr val="00B050"/>
            </a:solidFill>
            <a:prstDash val="dash"/>
          </a:ln>
          <a:effectLst/>
        </p:spPr>
      </p:cxnSp>
      <p:cxnSp>
        <p:nvCxnSpPr>
          <p:cNvPr id="200" name="Straight Connector 199"/>
          <p:cNvCxnSpPr/>
          <p:nvPr/>
        </p:nvCxnSpPr>
        <p:spPr>
          <a:xfrm>
            <a:off x="1335521" y="3968976"/>
            <a:ext cx="1331061" cy="0"/>
          </a:xfrm>
          <a:prstGeom prst="line">
            <a:avLst/>
          </a:prstGeom>
          <a:noFill/>
          <a:ln w="12700" cap="flat" cmpd="sng" algn="ctr">
            <a:solidFill>
              <a:srgbClr val="00B050"/>
            </a:solidFill>
            <a:prstDash val="dash"/>
          </a:ln>
          <a:effectLst/>
        </p:spPr>
      </p:cxnSp>
      <p:cxnSp>
        <p:nvCxnSpPr>
          <p:cNvPr id="201" name="Straight Connector 200"/>
          <p:cNvCxnSpPr/>
          <p:nvPr/>
        </p:nvCxnSpPr>
        <p:spPr>
          <a:xfrm flipH="1">
            <a:off x="1335521" y="2932326"/>
            <a:ext cx="5180346" cy="0"/>
          </a:xfrm>
          <a:prstGeom prst="line">
            <a:avLst/>
          </a:prstGeom>
          <a:noFill/>
          <a:ln w="12700" cap="flat" cmpd="sng" algn="ctr">
            <a:solidFill>
              <a:srgbClr val="F79646"/>
            </a:solidFill>
            <a:prstDash val="dash"/>
          </a:ln>
          <a:effectLst/>
        </p:spPr>
      </p:cxnSp>
      <p:cxnSp>
        <p:nvCxnSpPr>
          <p:cNvPr id="202" name="Straight Connector 201"/>
          <p:cNvCxnSpPr/>
          <p:nvPr/>
        </p:nvCxnSpPr>
        <p:spPr>
          <a:xfrm flipV="1">
            <a:off x="1335521" y="4611858"/>
            <a:ext cx="1440079" cy="1"/>
          </a:xfrm>
          <a:prstGeom prst="line">
            <a:avLst/>
          </a:prstGeom>
          <a:noFill/>
          <a:ln w="12700" cap="flat" cmpd="sng" algn="ctr">
            <a:solidFill>
              <a:srgbClr val="F79646"/>
            </a:solidFill>
            <a:prstDash val="dash"/>
          </a:ln>
          <a:effectLst/>
        </p:spPr>
      </p:cxnSp>
      <p:cxnSp>
        <p:nvCxnSpPr>
          <p:cNvPr id="203" name="Straight Arrow Connector 202"/>
          <p:cNvCxnSpPr/>
          <p:nvPr/>
        </p:nvCxnSpPr>
        <p:spPr>
          <a:xfrm flipV="1">
            <a:off x="1987408" y="1686986"/>
            <a:ext cx="0" cy="1237904"/>
          </a:xfrm>
          <a:prstGeom prst="straightConnector1">
            <a:avLst/>
          </a:prstGeom>
          <a:noFill/>
          <a:ln w="28575" cap="flat" cmpd="sng" algn="ctr">
            <a:solidFill>
              <a:srgbClr val="FF0000"/>
            </a:solidFill>
            <a:prstDash val="solid"/>
            <a:tailEnd type="triangle"/>
          </a:ln>
          <a:effectLst/>
        </p:spPr>
      </p:cxnSp>
      <p:cxnSp>
        <p:nvCxnSpPr>
          <p:cNvPr id="204" name="Straight Arrow Connector 203"/>
          <p:cNvCxnSpPr/>
          <p:nvPr/>
        </p:nvCxnSpPr>
        <p:spPr>
          <a:xfrm flipV="1">
            <a:off x="1815183" y="3965156"/>
            <a:ext cx="0" cy="646702"/>
          </a:xfrm>
          <a:prstGeom prst="straightConnector1">
            <a:avLst/>
          </a:prstGeom>
          <a:noFill/>
          <a:ln w="28575" cap="flat" cmpd="sng" algn="ctr">
            <a:solidFill>
              <a:srgbClr val="FF0000"/>
            </a:solidFill>
            <a:prstDash val="solid"/>
            <a:tailEnd type="triangle"/>
          </a:ln>
          <a:effectLst/>
        </p:spPr>
      </p:cxnSp>
      <p:sp>
        <p:nvSpPr>
          <p:cNvPr id="205" name="TextBox 204"/>
          <p:cNvSpPr txBox="1"/>
          <p:nvPr/>
        </p:nvSpPr>
        <p:spPr>
          <a:xfrm>
            <a:off x="1959937" y="2254975"/>
            <a:ext cx="1558900"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+54.2%</a:t>
            </a:r>
          </a:p>
        </p:txBody>
      </p:sp>
      <p:sp>
        <p:nvSpPr>
          <p:cNvPr id="206" name="TextBox 205"/>
          <p:cNvSpPr txBox="1"/>
          <p:nvPr/>
        </p:nvSpPr>
        <p:spPr>
          <a:xfrm>
            <a:off x="1797808" y="4170218"/>
            <a:ext cx="1558900" cy="307777"/>
          </a:xfrm>
          <a:prstGeom prst="rect">
            <a:avLst/>
          </a:prstGeom>
          <a:noFill/>
          <a:ln w="19050" cap="flat" cmpd="sng" algn="ctr">
            <a:noFill/>
            <a:prstDash val="dash"/>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mn-lt"/>
                <a:ea typeface="+mn-ea"/>
                <a:cs typeface="Times New Roman" panose="02020603050405020304" pitchFamily="18" charset="0"/>
              </a:rPr>
              <a:t>+100.7%</a:t>
            </a:r>
          </a:p>
        </p:txBody>
      </p:sp>
      <p:sp>
        <p:nvSpPr>
          <p:cNvPr id="207" name="TextBox 206"/>
          <p:cNvSpPr txBox="1"/>
          <p:nvPr/>
        </p:nvSpPr>
        <p:spPr>
          <a:xfrm>
            <a:off x="6381693" y="1589479"/>
            <a:ext cx="2168134" cy="738664"/>
          </a:xfrm>
          <a:prstGeom prst="rect">
            <a:avLst/>
          </a:prstGeom>
          <a:noFill/>
        </p:spPr>
        <p:txBody>
          <a:bodyPr wrap="square" rtlCol="0">
            <a:spAutoFit/>
          </a:bodyPr>
          <a:lstStyle/>
          <a:p>
            <a:pPr fontAlgn="auto">
              <a:spcBef>
                <a:spcPts val="0"/>
              </a:spcBef>
              <a:spcAft>
                <a:spcPts val="0"/>
              </a:spcAft>
            </a:pPr>
            <a:r>
              <a:rPr lang="en-US" sz="1400" b="1" dirty="0">
                <a:solidFill>
                  <a:srgbClr val="0070C0"/>
                </a:solidFill>
                <a:latin typeface="Times New Roman" panose="02020603050405020304" pitchFamily="18" charset="0"/>
                <a:cs typeface="Times New Roman" panose="02020603050405020304" pitchFamily="18" charset="0"/>
              </a:rPr>
              <a:t>Leader centralized model (max leader’s NPV):</a:t>
            </a:r>
          </a:p>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Leader’s NPV</a:t>
            </a:r>
          </a:p>
        </p:txBody>
      </p:sp>
      <p:sp>
        <p:nvSpPr>
          <p:cNvPr id="208" name="TextBox 207"/>
          <p:cNvSpPr txBox="1"/>
          <p:nvPr/>
        </p:nvSpPr>
        <p:spPr>
          <a:xfrm>
            <a:off x="6381692" y="4528923"/>
            <a:ext cx="2168135" cy="738664"/>
          </a:xfrm>
          <a:prstGeom prst="rect">
            <a:avLst/>
          </a:prstGeom>
          <a:noFill/>
        </p:spPr>
        <p:txBody>
          <a:bodyPr wrap="square" rtlCol="0">
            <a:spAutoFit/>
          </a:bodyPr>
          <a:lstStyle/>
          <a:p>
            <a:pPr fontAlgn="auto">
              <a:spcBef>
                <a:spcPts val="0"/>
              </a:spcBef>
              <a:spcAft>
                <a:spcPts val="0"/>
              </a:spcAft>
            </a:pPr>
            <a:r>
              <a:rPr lang="en-US" sz="1400" b="1" dirty="0">
                <a:solidFill>
                  <a:srgbClr val="0070C0"/>
                </a:solidFill>
                <a:latin typeface="Times New Roman" panose="02020603050405020304" pitchFamily="18" charset="0"/>
                <a:cs typeface="Times New Roman" panose="02020603050405020304" pitchFamily="18" charset="0"/>
              </a:rPr>
              <a:t>Leader centralized model (max leader’s NPV):</a:t>
            </a:r>
          </a:p>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Follower’s NPV</a:t>
            </a:r>
          </a:p>
        </p:txBody>
      </p:sp>
      <p:sp>
        <p:nvSpPr>
          <p:cNvPr id="209" name="TextBox 208"/>
          <p:cNvSpPr txBox="1"/>
          <p:nvPr/>
        </p:nvSpPr>
        <p:spPr>
          <a:xfrm>
            <a:off x="6563098" y="2724114"/>
            <a:ext cx="2168135" cy="523220"/>
          </a:xfrm>
          <a:prstGeom prst="rect">
            <a:avLst/>
          </a:prstGeom>
          <a:noFill/>
        </p:spPr>
        <p:txBody>
          <a:bodyPr wrap="square" rtlCol="0">
            <a:spAutoFit/>
          </a:bodyPr>
          <a:lstStyle>
            <a:defPPr>
              <a:defRPr lang="en-US"/>
            </a:defPPr>
            <a:lvl1pPr>
              <a:defRPr sz="1200" b="1">
                <a:solidFill>
                  <a:srgbClr val="0070C0"/>
                </a:solidFill>
                <a:latin typeface="Times New Roman" panose="02020603050405020304" pitchFamily="18" charset="0"/>
                <a:cs typeface="Times New Roman" panose="02020603050405020304" pitchFamily="18"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0C0"/>
                </a:solidFill>
                <a:effectLst/>
                <a:uLnTx/>
                <a:uFillTx/>
                <a:latin typeface="Times New Roman" panose="02020603050405020304" pitchFamily="18" charset="0"/>
                <a:cs typeface="Times New Roman" panose="02020603050405020304" pitchFamily="18" charset="0"/>
              </a:rPr>
              <a:t>Game theory model: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Leader’s NPV</a:t>
            </a:r>
          </a:p>
        </p:txBody>
      </p:sp>
      <p:sp>
        <p:nvSpPr>
          <p:cNvPr id="210" name="TextBox 209"/>
          <p:cNvSpPr txBox="1"/>
          <p:nvPr/>
        </p:nvSpPr>
        <p:spPr>
          <a:xfrm>
            <a:off x="6563098" y="3414647"/>
            <a:ext cx="2168135" cy="307777"/>
          </a:xfrm>
          <a:prstGeom prst="rect">
            <a:avLst/>
          </a:prstGeom>
          <a:noFill/>
        </p:spPr>
        <p:txBody>
          <a:bodyPr wrap="square" rtlCol="0">
            <a:spAutoFit/>
          </a:bodyPr>
          <a:lstStyle/>
          <a:p>
            <a:pPr fontAlgn="auto">
              <a:spcBef>
                <a:spcPts val="0"/>
              </a:spcBef>
              <a:spcAft>
                <a:spcPts val="0"/>
              </a:spcAft>
            </a:pPr>
            <a:r>
              <a:rPr lang="en-US" sz="1400" b="1" dirty="0">
                <a:solidFill>
                  <a:prstClr val="black"/>
                </a:solidFill>
                <a:latin typeface="Times New Roman" panose="02020603050405020304" pitchFamily="18" charset="0"/>
                <a:cs typeface="Times New Roman" panose="02020603050405020304" pitchFamily="18" charset="0"/>
              </a:rPr>
              <a:t>Follower’s NPV</a:t>
            </a:r>
          </a:p>
        </p:txBody>
      </p:sp>
      <p:sp>
        <p:nvSpPr>
          <p:cNvPr id="211" name="Rectangle 210"/>
          <p:cNvSpPr/>
          <p:nvPr/>
        </p:nvSpPr>
        <p:spPr>
          <a:xfrm>
            <a:off x="6587082" y="2734054"/>
            <a:ext cx="1652010" cy="1026559"/>
          </a:xfrm>
          <a:prstGeom prst="rect">
            <a:avLst/>
          </a:prstGeom>
          <a:noFill/>
          <a:ln w="19050" cap="flat" cmpd="sng" algn="ctr">
            <a:solidFill>
              <a:sysClr val="window" lastClr="FFFFFF">
                <a:lumMod val="75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5983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0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1"/>
                                        </p:tgtEl>
                                        <p:attrNameLst>
                                          <p:attrName>style.visibility</p:attrName>
                                        </p:attrNameLst>
                                      </p:cBhvr>
                                      <p:to>
                                        <p:strVal val="visible"/>
                                      </p:to>
                                    </p:set>
                                    <p:animEffect transition="in" filter="fade">
                                      <p:cBhvr>
                                        <p:cTn id="14" dur="500"/>
                                        <p:tgtEl>
                                          <p:spTgt spid="201"/>
                                        </p:tgtEl>
                                      </p:cBhvr>
                                    </p:animEffect>
                                  </p:childTnLst>
                                </p:cTn>
                              </p:par>
                              <p:par>
                                <p:cTn id="15" presetID="10" presetClass="entr" presetSubtype="0" fill="hold" nodeType="with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fade">
                                      <p:cBhvr>
                                        <p:cTn id="17" dur="500"/>
                                        <p:tgtEl>
                                          <p:spTgt spid="19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fade">
                                      <p:cBhvr>
                                        <p:cTn id="21" dur="500"/>
                                        <p:tgtEl>
                                          <p:spTgt spid="205"/>
                                        </p:tgtEl>
                                      </p:cBhvr>
                                    </p:animEffect>
                                  </p:childTnLst>
                                </p:cTn>
                              </p:par>
                              <p:par>
                                <p:cTn id="22" presetID="10" presetClass="entr" presetSubtype="0" fill="hold" nodeType="withEffect">
                                  <p:stCondLst>
                                    <p:cond delay="0"/>
                                  </p:stCondLst>
                                  <p:childTnLst>
                                    <p:set>
                                      <p:cBhvr>
                                        <p:cTn id="23" dur="1" fill="hold">
                                          <p:stCondLst>
                                            <p:cond delay="0"/>
                                          </p:stCondLst>
                                        </p:cTn>
                                        <p:tgtEl>
                                          <p:spTgt spid="203"/>
                                        </p:tgtEl>
                                        <p:attrNameLst>
                                          <p:attrName>style.visibility</p:attrName>
                                        </p:attrNameLst>
                                      </p:cBhvr>
                                      <p:to>
                                        <p:strVal val="visible"/>
                                      </p:to>
                                    </p:set>
                                    <p:animEffect transition="in" filter="fade">
                                      <p:cBhvr>
                                        <p:cTn id="24" dur="500"/>
                                        <p:tgtEl>
                                          <p:spTgt spid="20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2"/>
                                        </p:tgtEl>
                                        <p:attrNameLst>
                                          <p:attrName>style.visibility</p:attrName>
                                        </p:attrNameLst>
                                      </p:cBhvr>
                                      <p:to>
                                        <p:strVal val="visible"/>
                                      </p:to>
                                    </p:set>
                                    <p:animEffect transition="in" filter="fade">
                                      <p:cBhvr>
                                        <p:cTn id="29" dur="500"/>
                                        <p:tgtEl>
                                          <p:spTgt spid="202"/>
                                        </p:tgtEl>
                                      </p:cBhvr>
                                    </p:animEffect>
                                  </p:childTnLst>
                                </p:cTn>
                              </p:par>
                              <p:par>
                                <p:cTn id="30" presetID="10" presetClass="entr" presetSubtype="0" fill="hold" nodeType="withEffect">
                                  <p:stCondLst>
                                    <p:cond delay="0"/>
                                  </p:stCondLst>
                                  <p:childTnLst>
                                    <p:set>
                                      <p:cBhvr>
                                        <p:cTn id="31" dur="1" fill="hold">
                                          <p:stCondLst>
                                            <p:cond delay="0"/>
                                          </p:stCondLst>
                                        </p:cTn>
                                        <p:tgtEl>
                                          <p:spTgt spid="200"/>
                                        </p:tgtEl>
                                        <p:attrNameLst>
                                          <p:attrName>style.visibility</p:attrName>
                                        </p:attrNameLst>
                                      </p:cBhvr>
                                      <p:to>
                                        <p:strVal val="visible"/>
                                      </p:to>
                                    </p:set>
                                    <p:animEffect transition="in" filter="fade">
                                      <p:cBhvr>
                                        <p:cTn id="32" dur="500"/>
                                        <p:tgtEl>
                                          <p:spTgt spid="200"/>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06"/>
                                        </p:tgtEl>
                                        <p:attrNameLst>
                                          <p:attrName>style.visibility</p:attrName>
                                        </p:attrNameLst>
                                      </p:cBhvr>
                                      <p:to>
                                        <p:strVal val="visible"/>
                                      </p:to>
                                    </p:set>
                                    <p:animEffect transition="in" filter="fade">
                                      <p:cBhvr>
                                        <p:cTn id="36" dur="500"/>
                                        <p:tgtEl>
                                          <p:spTgt spid="206"/>
                                        </p:tgtEl>
                                      </p:cBhvr>
                                    </p:animEffect>
                                  </p:childTnLst>
                                </p:cTn>
                              </p:par>
                              <p:par>
                                <p:cTn id="37" presetID="10"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fade">
                                      <p:cBhvr>
                                        <p:cTn id="39" dur="500"/>
                                        <p:tgtEl>
                                          <p:spTgt spid="20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9"/>
                                        </p:tgtEl>
                                        <p:attrNameLst>
                                          <p:attrName>style.visibility</p:attrName>
                                        </p:attrNameLst>
                                      </p:cBhvr>
                                      <p:to>
                                        <p:strVal val="visible"/>
                                      </p:to>
                                    </p:set>
                                    <p:animEffect transition="in" filter="fade">
                                      <p:cBhvr>
                                        <p:cTn id="44" dur="500"/>
                                        <p:tgtEl>
                                          <p:spTgt spid="189"/>
                                        </p:tgtEl>
                                      </p:cBhvr>
                                    </p:animEffect>
                                  </p:childTnLst>
                                </p:cTn>
                              </p:par>
                              <p:par>
                                <p:cTn id="45" presetID="10" presetClass="entr" presetSubtype="0" fill="hold" nodeType="withEffect">
                                  <p:stCondLst>
                                    <p:cond delay="0"/>
                                  </p:stCondLst>
                                  <p:childTnLst>
                                    <p:set>
                                      <p:cBhvr>
                                        <p:cTn id="46" dur="1" fill="hold">
                                          <p:stCondLst>
                                            <p:cond delay="0"/>
                                          </p:stCondLst>
                                        </p:cTn>
                                        <p:tgtEl>
                                          <p:spTgt spid="190"/>
                                        </p:tgtEl>
                                        <p:attrNameLst>
                                          <p:attrName>style.visibility</p:attrName>
                                        </p:attrNameLst>
                                      </p:cBhvr>
                                      <p:to>
                                        <p:strVal val="visible"/>
                                      </p:to>
                                    </p:set>
                                    <p:animEffect transition="in" filter="fade">
                                      <p:cBhvr>
                                        <p:cTn id="47" dur="500"/>
                                        <p:tgtEl>
                                          <p:spTgt spid="190"/>
                                        </p:tgtEl>
                                      </p:cBhvr>
                                    </p:animEffect>
                                  </p:childTnLst>
                                </p:cTn>
                              </p:par>
                              <p:par>
                                <p:cTn id="48" presetID="10" presetClass="entr" presetSubtype="0" fill="hold" nodeType="withEffect">
                                  <p:stCondLst>
                                    <p:cond delay="0"/>
                                  </p:stCondLst>
                                  <p:childTnLst>
                                    <p:set>
                                      <p:cBhvr>
                                        <p:cTn id="49" dur="1" fill="hold">
                                          <p:stCondLst>
                                            <p:cond delay="0"/>
                                          </p:stCondLst>
                                        </p:cTn>
                                        <p:tgtEl>
                                          <p:spTgt spid="191"/>
                                        </p:tgtEl>
                                        <p:attrNameLst>
                                          <p:attrName>style.visibility</p:attrName>
                                        </p:attrNameLst>
                                      </p:cBhvr>
                                      <p:to>
                                        <p:strVal val="visible"/>
                                      </p:to>
                                    </p:set>
                                    <p:animEffect transition="in" filter="fade">
                                      <p:cBhvr>
                                        <p:cTn id="50" dur="500"/>
                                        <p:tgtEl>
                                          <p:spTgt spid="191"/>
                                        </p:tgtEl>
                                      </p:cBhvr>
                                    </p:animEffect>
                                  </p:childTnLst>
                                </p:cTn>
                              </p:par>
                              <p:par>
                                <p:cTn id="51" presetID="10" presetClass="entr" presetSubtype="0" fill="hold" nodeType="with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fade">
                                      <p:cBhvr>
                                        <p:cTn id="53" dur="500"/>
                                        <p:tgtEl>
                                          <p:spTgt spid="188"/>
                                        </p:tgtEl>
                                      </p:cBhvr>
                                    </p:animEffect>
                                  </p:childTnLst>
                                </p:cTn>
                              </p:par>
                              <p:par>
                                <p:cTn id="54" presetID="10" presetClass="entr" presetSubtype="0" fill="hold" nodeType="withEffect">
                                  <p:stCondLst>
                                    <p:cond delay="0"/>
                                  </p:stCondLst>
                                  <p:childTnLst>
                                    <p:set>
                                      <p:cBhvr>
                                        <p:cTn id="55" dur="1" fill="hold">
                                          <p:stCondLst>
                                            <p:cond delay="0"/>
                                          </p:stCondLst>
                                        </p:cTn>
                                        <p:tgtEl>
                                          <p:spTgt spid="185"/>
                                        </p:tgtEl>
                                        <p:attrNameLst>
                                          <p:attrName>style.visibility</p:attrName>
                                        </p:attrNameLst>
                                      </p:cBhvr>
                                      <p:to>
                                        <p:strVal val="visible"/>
                                      </p:to>
                                    </p:set>
                                    <p:animEffect transition="in" filter="fade">
                                      <p:cBhvr>
                                        <p:cTn id="56" dur="500"/>
                                        <p:tgtEl>
                                          <p:spTgt spid="185"/>
                                        </p:tgtEl>
                                      </p:cBhvr>
                                    </p:animEffect>
                                  </p:childTnLst>
                                </p:cTn>
                              </p:par>
                              <p:par>
                                <p:cTn id="57" presetID="10" presetClass="entr" presetSubtype="0" fill="hold" nodeType="withEffect">
                                  <p:stCondLst>
                                    <p:cond delay="0"/>
                                  </p:stCondLst>
                                  <p:childTnLst>
                                    <p:set>
                                      <p:cBhvr>
                                        <p:cTn id="58" dur="1" fill="hold">
                                          <p:stCondLst>
                                            <p:cond delay="0"/>
                                          </p:stCondLst>
                                        </p:cTn>
                                        <p:tgtEl>
                                          <p:spTgt spid="186"/>
                                        </p:tgtEl>
                                        <p:attrNameLst>
                                          <p:attrName>style.visibility</p:attrName>
                                        </p:attrNameLst>
                                      </p:cBhvr>
                                      <p:to>
                                        <p:strVal val="visible"/>
                                      </p:to>
                                    </p:set>
                                    <p:animEffect transition="in" filter="fade">
                                      <p:cBhvr>
                                        <p:cTn id="59" dur="500"/>
                                        <p:tgtEl>
                                          <p:spTgt spid="186"/>
                                        </p:tgtEl>
                                      </p:cBhvr>
                                    </p:animEffect>
                                  </p:childTnLst>
                                </p:cTn>
                              </p:par>
                              <p:par>
                                <p:cTn id="60" presetID="10" presetClass="entr" presetSubtype="0" fill="hold" nodeType="withEffect">
                                  <p:stCondLst>
                                    <p:cond delay="0"/>
                                  </p:stCondLst>
                                  <p:childTnLst>
                                    <p:set>
                                      <p:cBhvr>
                                        <p:cTn id="61" dur="1" fill="hold">
                                          <p:stCondLst>
                                            <p:cond delay="0"/>
                                          </p:stCondLst>
                                        </p:cTn>
                                        <p:tgtEl>
                                          <p:spTgt spid="187"/>
                                        </p:tgtEl>
                                        <p:attrNameLst>
                                          <p:attrName>style.visibility</p:attrName>
                                        </p:attrNameLst>
                                      </p:cBhvr>
                                      <p:to>
                                        <p:strVal val="visible"/>
                                      </p:to>
                                    </p:set>
                                    <p:animEffect transition="in" filter="fade">
                                      <p:cBhvr>
                                        <p:cTn id="62" dur="500"/>
                                        <p:tgtEl>
                                          <p:spTgt spid="187"/>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10"/>
                                        </p:tgtEl>
                                        <p:attrNameLst>
                                          <p:attrName>style.visibility</p:attrName>
                                        </p:attrNameLst>
                                      </p:cBhvr>
                                      <p:to>
                                        <p:strVal val="visible"/>
                                      </p:to>
                                    </p:set>
                                    <p:animEffect transition="in" filter="fade">
                                      <p:cBhvr>
                                        <p:cTn id="66" dur="500"/>
                                        <p:tgtEl>
                                          <p:spTgt spid="21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11"/>
                                        </p:tgtEl>
                                        <p:attrNameLst>
                                          <p:attrName>style.visibility</p:attrName>
                                        </p:attrNameLst>
                                      </p:cBhvr>
                                      <p:to>
                                        <p:strVal val="visible"/>
                                      </p:to>
                                    </p:set>
                                    <p:animEffect transition="in" filter="fade">
                                      <p:cBhvr>
                                        <p:cTn id="69" dur="500"/>
                                        <p:tgtEl>
                                          <p:spTgt spid="21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97"/>
                                        </p:tgtEl>
                                        <p:attrNameLst>
                                          <p:attrName>style.visibility</p:attrName>
                                        </p:attrNameLst>
                                      </p:cBhvr>
                                      <p:to>
                                        <p:strVal val="visible"/>
                                      </p:to>
                                    </p:set>
                                    <p:animEffect transition="in" filter="fade">
                                      <p:cBhvr>
                                        <p:cTn id="74" dur="500"/>
                                        <p:tgtEl>
                                          <p:spTgt spid="197"/>
                                        </p:tgtEl>
                                      </p:cBhvr>
                                    </p:animEffect>
                                  </p:childTnLst>
                                </p:cTn>
                              </p:par>
                              <p:par>
                                <p:cTn id="75" presetID="10" presetClass="entr" presetSubtype="0" fill="hold" nodeType="withEffect">
                                  <p:stCondLst>
                                    <p:cond delay="0"/>
                                  </p:stCondLst>
                                  <p:childTnLst>
                                    <p:set>
                                      <p:cBhvr>
                                        <p:cTn id="76" dur="1" fill="hold">
                                          <p:stCondLst>
                                            <p:cond delay="0"/>
                                          </p:stCondLst>
                                        </p:cTn>
                                        <p:tgtEl>
                                          <p:spTgt spid="196"/>
                                        </p:tgtEl>
                                        <p:attrNameLst>
                                          <p:attrName>style.visibility</p:attrName>
                                        </p:attrNameLst>
                                      </p:cBhvr>
                                      <p:to>
                                        <p:strVal val="visible"/>
                                      </p:to>
                                    </p:set>
                                    <p:animEffect transition="in" filter="fade">
                                      <p:cBhvr>
                                        <p:cTn id="77" dur="500"/>
                                        <p:tgtEl>
                                          <p:spTgt spid="196"/>
                                        </p:tgtEl>
                                      </p:cBhvr>
                                    </p:animEffect>
                                  </p:childTnLst>
                                </p:cTn>
                              </p:par>
                              <p:par>
                                <p:cTn id="78" presetID="10" presetClass="entr" presetSubtype="0" fill="hold" nodeType="withEffect">
                                  <p:stCondLst>
                                    <p:cond delay="0"/>
                                  </p:stCondLst>
                                  <p:childTnLst>
                                    <p:set>
                                      <p:cBhvr>
                                        <p:cTn id="79" dur="1" fill="hold">
                                          <p:stCondLst>
                                            <p:cond delay="0"/>
                                          </p:stCondLst>
                                        </p:cTn>
                                        <p:tgtEl>
                                          <p:spTgt spid="198"/>
                                        </p:tgtEl>
                                        <p:attrNameLst>
                                          <p:attrName>style.visibility</p:attrName>
                                        </p:attrNameLst>
                                      </p:cBhvr>
                                      <p:to>
                                        <p:strVal val="visible"/>
                                      </p:to>
                                    </p:set>
                                    <p:animEffect transition="in" filter="fade">
                                      <p:cBhvr>
                                        <p:cTn id="80" dur="500"/>
                                        <p:tgtEl>
                                          <p:spTgt spid="198"/>
                                        </p:tgtEl>
                                      </p:cBhvr>
                                    </p:animEffect>
                                  </p:childTnLst>
                                </p:cTn>
                              </p:par>
                              <p:par>
                                <p:cTn id="81" presetID="10" presetClass="entr" presetSubtype="0" fill="hold" nodeType="withEffect">
                                  <p:stCondLst>
                                    <p:cond delay="0"/>
                                  </p:stCondLst>
                                  <p:childTnLst>
                                    <p:set>
                                      <p:cBhvr>
                                        <p:cTn id="82" dur="1" fill="hold">
                                          <p:stCondLst>
                                            <p:cond delay="0"/>
                                          </p:stCondLst>
                                        </p:cTn>
                                        <p:tgtEl>
                                          <p:spTgt spid="195"/>
                                        </p:tgtEl>
                                        <p:attrNameLst>
                                          <p:attrName>style.visibility</p:attrName>
                                        </p:attrNameLst>
                                      </p:cBhvr>
                                      <p:to>
                                        <p:strVal val="visible"/>
                                      </p:to>
                                    </p:set>
                                    <p:animEffect transition="in" filter="fade">
                                      <p:cBhvr>
                                        <p:cTn id="83" dur="500"/>
                                        <p:tgtEl>
                                          <p:spTgt spid="195"/>
                                        </p:tgtEl>
                                      </p:cBhvr>
                                    </p:animEffect>
                                  </p:childTnLst>
                                </p:cTn>
                              </p:par>
                              <p:par>
                                <p:cTn id="84" presetID="10" presetClass="entr" presetSubtype="0" fill="hold" nodeType="with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fade">
                                      <p:cBhvr>
                                        <p:cTn id="86" dur="500"/>
                                        <p:tgtEl>
                                          <p:spTgt spid="194"/>
                                        </p:tgtEl>
                                      </p:cBhvr>
                                    </p:animEffect>
                                  </p:childTnLst>
                                </p:cTn>
                              </p:par>
                              <p:par>
                                <p:cTn id="87" presetID="10" presetClass="entr" presetSubtype="0" fill="hold" nodeType="withEffect">
                                  <p:stCondLst>
                                    <p:cond delay="0"/>
                                  </p:stCondLst>
                                  <p:childTnLst>
                                    <p:set>
                                      <p:cBhvr>
                                        <p:cTn id="88" dur="1" fill="hold">
                                          <p:stCondLst>
                                            <p:cond delay="0"/>
                                          </p:stCondLst>
                                        </p:cTn>
                                        <p:tgtEl>
                                          <p:spTgt spid="193"/>
                                        </p:tgtEl>
                                        <p:attrNameLst>
                                          <p:attrName>style.visibility</p:attrName>
                                        </p:attrNameLst>
                                      </p:cBhvr>
                                      <p:to>
                                        <p:strVal val="visible"/>
                                      </p:to>
                                    </p:set>
                                    <p:animEffect transition="in" filter="fade">
                                      <p:cBhvr>
                                        <p:cTn id="89" dur="500"/>
                                        <p:tgtEl>
                                          <p:spTgt spid="193"/>
                                        </p:tgtEl>
                                      </p:cBhvr>
                                    </p:animEffect>
                                  </p:childTnLst>
                                </p:cTn>
                              </p:par>
                              <p:par>
                                <p:cTn id="90" presetID="10" presetClass="entr" presetSubtype="0" fill="hold" nodeType="withEffect">
                                  <p:stCondLst>
                                    <p:cond delay="0"/>
                                  </p:stCondLst>
                                  <p:childTnLst>
                                    <p:set>
                                      <p:cBhvr>
                                        <p:cTn id="91" dur="1" fill="hold">
                                          <p:stCondLst>
                                            <p:cond delay="0"/>
                                          </p:stCondLst>
                                        </p:cTn>
                                        <p:tgtEl>
                                          <p:spTgt spid="192"/>
                                        </p:tgtEl>
                                        <p:attrNameLst>
                                          <p:attrName>style.visibility</p:attrName>
                                        </p:attrNameLst>
                                      </p:cBhvr>
                                      <p:to>
                                        <p:strVal val="visible"/>
                                      </p:to>
                                    </p:set>
                                    <p:animEffect transition="in" filter="fade">
                                      <p:cBhvr>
                                        <p:cTn id="92" dur="500"/>
                                        <p:tgtEl>
                                          <p:spTgt spid="192"/>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08"/>
                                        </p:tgtEl>
                                        <p:attrNameLst>
                                          <p:attrName>style.visibility</p:attrName>
                                        </p:attrNameLst>
                                      </p:cBhvr>
                                      <p:to>
                                        <p:strVal val="visible"/>
                                      </p:to>
                                    </p:set>
                                    <p:animEffect transition="in" filter="fade">
                                      <p:cBhvr>
                                        <p:cTn id="96"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P spid="206" grpId="0"/>
      <p:bldP spid="207" grpId="0"/>
      <p:bldP spid="208" grpId="0"/>
      <p:bldP spid="209" grpId="0"/>
      <p:bldP spid="210" grpId="0"/>
      <p:bldP spid="2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a:t>
            </a:r>
          </a:p>
        </p:txBody>
      </p:sp>
      <p:sp>
        <p:nvSpPr>
          <p:cNvPr id="4" name="Slide Number Placeholder 3"/>
          <p:cNvSpPr>
            <a:spLocks noGrp="1"/>
          </p:cNvSpPr>
          <p:nvPr>
            <p:ph type="sldNum" sz="quarter" idx="4"/>
          </p:nvPr>
        </p:nvSpPr>
        <p:spPr/>
        <p:txBody>
          <a:bodyPr/>
          <a:lstStyle/>
          <a:p>
            <a:fld id="{798D22C8-B87E-4B3F-80DE-4E1777DA98C0}" type="slidenum">
              <a:rPr lang="en-US" smtClean="0"/>
              <a:pPr/>
              <a:t>2</a:t>
            </a:fld>
            <a:endParaRPr lang="en-US" dirty="0"/>
          </a:p>
        </p:txBody>
      </p:sp>
      <p:sp>
        <p:nvSpPr>
          <p:cNvPr id="39" name="TextBox 38"/>
          <p:cNvSpPr txBox="1"/>
          <p:nvPr/>
        </p:nvSpPr>
        <p:spPr>
          <a:xfrm>
            <a:off x="3040556" y="2785995"/>
            <a:ext cx="5855973" cy="1569660"/>
          </a:xfrm>
          <a:prstGeom prst="rect">
            <a:avLst/>
          </a:prstGeom>
          <a:noFill/>
        </p:spPr>
        <p:txBody>
          <a:bodyPr wrap="square" rtlCol="0">
            <a:spAutoFit/>
          </a:bodyPr>
          <a:lstStyle/>
          <a:p>
            <a:r>
              <a:rPr lang="en-US" altLang="zh-CN" sz="2400" b="1" dirty="0">
                <a:solidFill>
                  <a:srgbClr val="0070C0"/>
                </a:solidFill>
              </a:rPr>
              <a:t>Now</a:t>
            </a:r>
            <a:endParaRPr lang="en-US" sz="2400" b="1" dirty="0">
              <a:solidFill>
                <a:srgbClr val="0070C0"/>
              </a:solidFill>
            </a:endParaRPr>
          </a:p>
          <a:p>
            <a:pPr marL="285750" indent="-285750">
              <a:buFont typeface="Arial" panose="020B0604020202020204" pitchFamily="34" charset="0"/>
              <a:buChar char="•"/>
            </a:pPr>
            <a:r>
              <a:rPr lang="en-US" dirty="0">
                <a:solidFill>
                  <a:schemeClr val="bg1"/>
                </a:solidFill>
              </a:rPr>
              <a:t>Multiple metrics (GHG emission, energy efficiency, social impacts, etc.) are applied as important indicators of a system’s overall performance</a:t>
            </a:r>
          </a:p>
          <a:p>
            <a:endParaRPr lang="en-US" dirty="0">
              <a:solidFill>
                <a:schemeClr val="bg1"/>
              </a:solidFill>
            </a:endParaRP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24" y="1024106"/>
            <a:ext cx="2209800" cy="1426651"/>
          </a:xfrm>
          <a:prstGeom prst="rect">
            <a:avLst/>
          </a:prstGeom>
        </p:spPr>
      </p:pic>
      <p:sp>
        <p:nvSpPr>
          <p:cNvPr id="41" name="TextBox 40"/>
          <p:cNvSpPr txBox="1"/>
          <p:nvPr/>
        </p:nvSpPr>
        <p:spPr>
          <a:xfrm>
            <a:off x="3040556" y="1158095"/>
            <a:ext cx="5797728" cy="1292662"/>
          </a:xfrm>
          <a:prstGeom prst="rect">
            <a:avLst/>
          </a:prstGeom>
          <a:noFill/>
        </p:spPr>
        <p:txBody>
          <a:bodyPr wrap="square" rtlCol="0">
            <a:spAutoFit/>
          </a:bodyPr>
          <a:lstStyle/>
          <a:p>
            <a:r>
              <a:rPr lang="en-US" sz="2400" b="1" dirty="0">
                <a:solidFill>
                  <a:schemeClr val="accent5">
                    <a:lumMod val="60000"/>
                    <a:lumOff val="40000"/>
                  </a:schemeClr>
                </a:solidFill>
              </a:rPr>
              <a:t>PAST</a:t>
            </a:r>
            <a:endParaRPr lang="en-US" b="1" dirty="0">
              <a:solidFill>
                <a:schemeClr val="accent5">
                  <a:lumMod val="60000"/>
                  <a:lumOff val="40000"/>
                </a:schemeClr>
              </a:solidFill>
            </a:endParaRPr>
          </a:p>
          <a:p>
            <a:pPr marL="285750" indent="-285750">
              <a:buFont typeface="Arial" panose="020B0604020202020204" pitchFamily="34" charset="0"/>
              <a:buChar char="•"/>
            </a:pPr>
            <a:r>
              <a:rPr lang="en-US" dirty="0">
                <a:solidFill>
                  <a:schemeClr val="bg1"/>
                </a:solidFill>
              </a:rPr>
              <a:t>Cost-efficiency or profitability is the only driver of supply chain optimization</a:t>
            </a:r>
          </a:p>
          <a:p>
            <a:endParaRPr lang="en-US" dirty="0">
              <a:solidFill>
                <a:schemeClr val="bg1"/>
              </a:solidFill>
            </a:endParaRPr>
          </a:p>
        </p:txBody>
      </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791095"/>
            <a:ext cx="2549847" cy="1297932"/>
          </a:xfrm>
          <a:prstGeom prst="rect">
            <a:avLst/>
          </a:prstGeom>
          <a:ln>
            <a:noFill/>
          </a:ln>
          <a:effectLst>
            <a:softEdge rad="31750"/>
          </a:effectLst>
        </p:spPr>
      </p:pic>
      <p:sp>
        <p:nvSpPr>
          <p:cNvPr id="48" name="TextBox 47"/>
          <p:cNvSpPr txBox="1"/>
          <p:nvPr/>
        </p:nvSpPr>
        <p:spPr>
          <a:xfrm>
            <a:off x="304800" y="4416112"/>
            <a:ext cx="6254496"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Life cycle optimization (LCO) framework</a:t>
            </a:r>
          </a:p>
        </p:txBody>
      </p:sp>
      <p:graphicFrame>
        <p:nvGraphicFramePr>
          <p:cNvPr id="51" name="Diagram 50"/>
          <p:cNvGraphicFramePr/>
          <p:nvPr>
            <p:extLst>
              <p:ext uri="{D42A27DB-BD31-4B8C-83A1-F6EECF244321}">
                <p14:modId xmlns:p14="http://schemas.microsoft.com/office/powerpoint/2010/main" val="3711883751"/>
              </p:ext>
            </p:extLst>
          </p:nvPr>
        </p:nvGraphicFramePr>
        <p:xfrm>
          <a:off x="3313482" y="5278419"/>
          <a:ext cx="1461548" cy="10425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2000" y="4733007"/>
            <a:ext cx="2985806" cy="1741720"/>
          </a:xfrm>
          <a:prstGeom prst="rect">
            <a:avLst/>
          </a:prstGeom>
        </p:spPr>
      </p:pic>
      <p:pic>
        <p:nvPicPr>
          <p:cNvPr id="52" name="Picture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5017" y="4953804"/>
            <a:ext cx="1786767" cy="1455884"/>
          </a:xfrm>
          <a:prstGeom prst="rect">
            <a:avLst/>
          </a:prstGeom>
        </p:spPr>
      </p:pic>
      <p:sp>
        <p:nvSpPr>
          <p:cNvPr id="53" name="TextBox 52"/>
          <p:cNvSpPr txBox="1"/>
          <p:nvPr/>
        </p:nvSpPr>
        <p:spPr>
          <a:xfrm>
            <a:off x="4864556" y="6294327"/>
            <a:ext cx="2603723" cy="307777"/>
          </a:xfrm>
          <a:prstGeom prst="rect">
            <a:avLst/>
          </a:prstGeom>
          <a:noFill/>
        </p:spPr>
        <p:txBody>
          <a:bodyPr wrap="square" rtlCol="0">
            <a:spAutoFit/>
          </a:bodyPr>
          <a:lstStyle/>
          <a:p>
            <a:r>
              <a:rPr lang="en-US" sz="1400" b="1" dirty="0">
                <a:solidFill>
                  <a:schemeClr val="bg1"/>
                </a:solidFill>
              </a:rPr>
              <a:t>Multiobjective Optimization</a:t>
            </a:r>
          </a:p>
        </p:txBody>
      </p:sp>
      <p:sp>
        <p:nvSpPr>
          <p:cNvPr id="54" name="TextBox 53"/>
          <p:cNvSpPr txBox="1"/>
          <p:nvPr/>
        </p:nvSpPr>
        <p:spPr>
          <a:xfrm>
            <a:off x="1355905" y="6304131"/>
            <a:ext cx="2225495" cy="307777"/>
          </a:xfrm>
          <a:prstGeom prst="rect">
            <a:avLst/>
          </a:prstGeom>
          <a:noFill/>
        </p:spPr>
        <p:txBody>
          <a:bodyPr wrap="square" rtlCol="0">
            <a:spAutoFit/>
          </a:bodyPr>
          <a:lstStyle/>
          <a:p>
            <a:r>
              <a:rPr lang="en-US" sz="1400" b="1" dirty="0">
                <a:solidFill>
                  <a:schemeClr val="bg1"/>
                </a:solidFill>
              </a:rPr>
              <a:t>Life Cycle Assessment</a:t>
            </a:r>
          </a:p>
        </p:txBody>
      </p:sp>
    </p:spTree>
    <p:extLst>
      <p:ext uri="{BB962C8B-B14F-4D97-AF65-F5344CB8AC3E}">
        <p14:creationId xmlns:p14="http://schemas.microsoft.com/office/powerpoint/2010/main" val="302666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8" grpId="0"/>
      <p:bldGraphic spid="51" grpId="0">
        <p:bldAsOne/>
      </p:bldGraphic>
      <p:bldP spid="5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Drilling Schedules and Production Profiles</a:t>
            </a:r>
          </a:p>
        </p:txBody>
      </p:sp>
      <p:sp>
        <p:nvSpPr>
          <p:cNvPr id="4" name="Slide Number Placeholder 3"/>
          <p:cNvSpPr>
            <a:spLocks noGrp="1"/>
          </p:cNvSpPr>
          <p:nvPr>
            <p:ph type="sldNum" sz="quarter" idx="4"/>
          </p:nvPr>
        </p:nvSpPr>
        <p:spPr/>
        <p:txBody>
          <a:bodyPr/>
          <a:lstStyle/>
          <a:p>
            <a:fld id="{798D22C8-B87E-4B3F-80DE-4E1777DA98C0}" type="slidenum">
              <a:rPr lang="en-US" smtClean="0"/>
              <a:pPr/>
              <a:t>20</a:t>
            </a:fld>
            <a:endParaRPr lang="en-US" dirty="0"/>
          </a:p>
        </p:txBody>
      </p:sp>
      <p:pic>
        <p:nvPicPr>
          <p:cNvPr id="24" name="Picture 23"/>
          <p:cNvPicPr>
            <a:picLocks noChangeAspect="1"/>
          </p:cNvPicPr>
          <p:nvPr/>
        </p:nvPicPr>
        <p:blipFill>
          <a:blip r:embed="rId3"/>
          <a:stretch>
            <a:fillRect/>
          </a:stretch>
        </p:blipFill>
        <p:spPr>
          <a:xfrm>
            <a:off x="2112920" y="3677487"/>
            <a:ext cx="6825444" cy="317597"/>
          </a:xfrm>
          <a:prstGeom prst="rect">
            <a:avLst/>
          </a:prstGeom>
        </p:spPr>
      </p:pic>
      <p:pic>
        <p:nvPicPr>
          <p:cNvPr id="48" name="Picture 47"/>
          <p:cNvPicPr>
            <a:picLocks noChangeAspect="1"/>
          </p:cNvPicPr>
          <p:nvPr/>
        </p:nvPicPr>
        <p:blipFill>
          <a:blip r:embed="rId4"/>
          <a:stretch>
            <a:fillRect/>
          </a:stretch>
        </p:blipFill>
        <p:spPr>
          <a:xfrm>
            <a:off x="-7308" y="5190836"/>
            <a:ext cx="2042337" cy="432854"/>
          </a:xfrm>
          <a:prstGeom prst="rect">
            <a:avLst/>
          </a:prstGeom>
        </p:spPr>
      </p:pic>
      <p:pic>
        <p:nvPicPr>
          <p:cNvPr id="59" name="Picture 58"/>
          <p:cNvPicPr>
            <a:picLocks noChangeAspect="1"/>
          </p:cNvPicPr>
          <p:nvPr/>
        </p:nvPicPr>
        <p:blipFill>
          <a:blip r:embed="rId5"/>
          <a:stretch>
            <a:fillRect/>
          </a:stretch>
        </p:blipFill>
        <p:spPr>
          <a:xfrm>
            <a:off x="1817318" y="974467"/>
            <a:ext cx="6869482" cy="2646139"/>
          </a:xfrm>
          <a:prstGeom prst="rect">
            <a:avLst/>
          </a:prstGeom>
        </p:spPr>
      </p:pic>
      <p:pic>
        <p:nvPicPr>
          <p:cNvPr id="68" name="Picture 67"/>
          <p:cNvPicPr>
            <a:picLocks noChangeAspect="1"/>
          </p:cNvPicPr>
          <p:nvPr/>
        </p:nvPicPr>
        <p:blipFill>
          <a:blip r:embed="rId6"/>
          <a:stretch>
            <a:fillRect/>
          </a:stretch>
        </p:blipFill>
        <p:spPr>
          <a:xfrm>
            <a:off x="1817318" y="4043207"/>
            <a:ext cx="6869482" cy="2481809"/>
          </a:xfrm>
          <a:prstGeom prst="rect">
            <a:avLst/>
          </a:prstGeom>
        </p:spPr>
      </p:pic>
      <p:pic>
        <p:nvPicPr>
          <p:cNvPr id="36" name="Picture 35"/>
          <p:cNvPicPr>
            <a:picLocks noChangeAspect="1"/>
          </p:cNvPicPr>
          <p:nvPr/>
        </p:nvPicPr>
        <p:blipFill>
          <a:blip r:embed="rId7"/>
          <a:stretch>
            <a:fillRect/>
          </a:stretch>
        </p:blipFill>
        <p:spPr>
          <a:xfrm>
            <a:off x="-35883" y="2020954"/>
            <a:ext cx="2042337" cy="432854"/>
          </a:xfrm>
          <a:prstGeom prst="rect">
            <a:avLst/>
          </a:prstGeom>
        </p:spPr>
      </p:pic>
    </p:spTree>
    <p:extLst>
      <p:ext uri="{BB962C8B-B14F-4D97-AF65-F5344CB8AC3E}">
        <p14:creationId xmlns:p14="http://schemas.microsoft.com/office/powerpoint/2010/main" val="320136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Water Management Strategies</a:t>
            </a:r>
            <a:endParaRPr lang="en-US" dirty="0"/>
          </a:p>
        </p:txBody>
      </p:sp>
      <p:sp>
        <p:nvSpPr>
          <p:cNvPr id="4" name="Slide Number Placeholder 3"/>
          <p:cNvSpPr>
            <a:spLocks noGrp="1"/>
          </p:cNvSpPr>
          <p:nvPr>
            <p:ph type="sldNum" sz="quarter" idx="4"/>
          </p:nvPr>
        </p:nvSpPr>
        <p:spPr/>
        <p:txBody>
          <a:bodyPr/>
          <a:lstStyle/>
          <a:p>
            <a:fld id="{798D22C8-B87E-4B3F-80DE-4E1777DA98C0}" type="slidenum">
              <a:rPr lang="en-US" smtClean="0"/>
              <a:pPr/>
              <a:t>21</a:t>
            </a:fld>
            <a:endParaRPr lang="en-US" dirty="0"/>
          </a:p>
        </p:txBody>
      </p:sp>
      <p:pic>
        <p:nvPicPr>
          <p:cNvPr id="2" name="Picture 1"/>
          <p:cNvPicPr>
            <a:picLocks noChangeAspect="1"/>
          </p:cNvPicPr>
          <p:nvPr/>
        </p:nvPicPr>
        <p:blipFill>
          <a:blip r:embed="rId3">
            <a:clrChange>
              <a:clrFrom>
                <a:srgbClr val="F8F9FB"/>
              </a:clrFrom>
              <a:clrTo>
                <a:srgbClr val="F8F9FB">
                  <a:alpha val="0"/>
                </a:srgbClr>
              </a:clrTo>
            </a:clrChange>
          </a:blip>
          <a:stretch>
            <a:fillRect/>
          </a:stretch>
        </p:blipFill>
        <p:spPr>
          <a:xfrm>
            <a:off x="1735695" y="925449"/>
            <a:ext cx="5621184" cy="2762133"/>
          </a:xfrm>
          <a:prstGeom prst="rect">
            <a:avLst/>
          </a:prstGeom>
        </p:spPr>
      </p:pic>
      <p:pic>
        <p:nvPicPr>
          <p:cNvPr id="6" name="Picture 5"/>
          <p:cNvPicPr>
            <a:picLocks noChangeAspect="1"/>
          </p:cNvPicPr>
          <p:nvPr/>
        </p:nvPicPr>
        <p:blipFill>
          <a:blip r:embed="rId4">
            <a:clrChange>
              <a:clrFrom>
                <a:srgbClr val="F8F9FB"/>
              </a:clrFrom>
              <a:clrTo>
                <a:srgbClr val="F8F9FB">
                  <a:alpha val="0"/>
                </a:srgbClr>
              </a:clrTo>
            </a:clrChange>
          </a:blip>
          <a:stretch>
            <a:fillRect/>
          </a:stretch>
        </p:blipFill>
        <p:spPr>
          <a:xfrm>
            <a:off x="1735695" y="3729454"/>
            <a:ext cx="5621184" cy="2744304"/>
          </a:xfrm>
          <a:prstGeom prst="rect">
            <a:avLst/>
          </a:prstGeom>
        </p:spPr>
      </p:pic>
      <p:sp>
        <p:nvSpPr>
          <p:cNvPr id="7" name="TextBox 6"/>
          <p:cNvSpPr txBox="1"/>
          <p:nvPr/>
        </p:nvSpPr>
        <p:spPr>
          <a:xfrm>
            <a:off x="1708801" y="1031777"/>
            <a:ext cx="2057400" cy="369332"/>
          </a:xfrm>
          <a:prstGeom prst="rect">
            <a:avLst/>
          </a:prstGeom>
          <a:noFill/>
        </p:spPr>
        <p:txBody>
          <a:bodyPr wrap="square" rtlCol="0">
            <a:spAutoFit/>
          </a:bodyPr>
          <a:lstStyle/>
          <a:p>
            <a:pPr fontAlgn="auto">
              <a:spcBef>
                <a:spcPts val="0"/>
              </a:spcBef>
              <a:spcAft>
                <a:spcPts val="0"/>
              </a:spcAft>
            </a:pPr>
            <a:r>
              <a:rPr lang="en-US" b="1" dirty="0">
                <a:solidFill>
                  <a:prstClr val="black"/>
                </a:solidFill>
                <a:latin typeface="Times New Roman" panose="02020603050405020304" pitchFamily="18" charset="0"/>
                <a:cs typeface="Times New Roman" panose="02020603050405020304" pitchFamily="18" charset="0"/>
              </a:rPr>
              <a:t>min Emission</a:t>
            </a:r>
          </a:p>
        </p:txBody>
      </p:sp>
      <p:sp>
        <p:nvSpPr>
          <p:cNvPr id="8" name="TextBox 7"/>
          <p:cNvSpPr txBox="1"/>
          <p:nvPr/>
        </p:nvSpPr>
        <p:spPr>
          <a:xfrm>
            <a:off x="1735695" y="3886200"/>
            <a:ext cx="2057400" cy="369332"/>
          </a:xfrm>
          <a:prstGeom prst="rect">
            <a:avLst/>
          </a:prstGeom>
          <a:noFill/>
        </p:spPr>
        <p:txBody>
          <a:bodyPr wrap="square" rtlCol="0">
            <a:spAutoFit/>
          </a:bodyPr>
          <a:lstStyle/>
          <a:p>
            <a:pPr fontAlgn="auto">
              <a:spcBef>
                <a:spcPts val="0"/>
              </a:spcBef>
              <a:spcAft>
                <a:spcPts val="0"/>
              </a:spcAft>
            </a:pPr>
            <a:r>
              <a:rPr lang="en-US" b="1" dirty="0">
                <a:solidFill>
                  <a:prstClr val="black"/>
                </a:solidFill>
                <a:latin typeface="Times New Roman" panose="02020603050405020304" pitchFamily="18" charset="0"/>
                <a:cs typeface="Times New Roman" panose="02020603050405020304" pitchFamily="18" charset="0"/>
              </a:rPr>
              <a:t>max NPV</a:t>
            </a:r>
          </a:p>
        </p:txBody>
      </p:sp>
    </p:spTree>
    <p:extLst>
      <p:ext uri="{BB962C8B-B14F-4D97-AF65-F5344CB8AC3E}">
        <p14:creationId xmlns:p14="http://schemas.microsoft.com/office/powerpoint/2010/main" val="788027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Computational Results</a:t>
            </a:r>
          </a:p>
        </p:txBody>
      </p:sp>
      <p:sp>
        <p:nvSpPr>
          <p:cNvPr id="4" name="Slide Number Placeholder 3"/>
          <p:cNvSpPr>
            <a:spLocks noGrp="1"/>
          </p:cNvSpPr>
          <p:nvPr>
            <p:ph type="sldNum" sz="quarter" idx="4"/>
          </p:nvPr>
        </p:nvSpPr>
        <p:spPr/>
        <p:txBody>
          <a:bodyPr/>
          <a:lstStyle/>
          <a:p>
            <a:fld id="{798D22C8-B87E-4B3F-80DE-4E1777DA98C0}" type="slidenum">
              <a:rPr lang="en-US" smtClean="0"/>
              <a:pPr/>
              <a:t>22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57786603"/>
              </p:ext>
            </p:extLst>
          </p:nvPr>
        </p:nvGraphicFramePr>
        <p:xfrm>
          <a:off x="152399" y="1066800"/>
          <a:ext cx="8825229" cy="1826429"/>
        </p:xfrm>
        <a:graphic>
          <a:graphicData uri="http://schemas.openxmlformats.org/drawingml/2006/table">
            <a:tbl>
              <a:tblPr firstRow="1" bandRow="1">
                <a:tableStyleId>{5C22544A-7EE6-4342-B048-85BDC9FD1C3A}</a:tableStyleId>
              </a:tblPr>
              <a:tblGrid>
                <a:gridCol w="1828801">
                  <a:extLst>
                    <a:ext uri="{9D8B030D-6E8A-4147-A177-3AD203B41FA5}">
                      <a16:colId xmlns:a16="http://schemas.microsoft.com/office/drawing/2014/main" val="20000"/>
                    </a:ext>
                  </a:extLst>
                </a:gridCol>
                <a:gridCol w="1823018">
                  <a:extLst>
                    <a:ext uri="{9D8B030D-6E8A-4147-A177-3AD203B41FA5}">
                      <a16:colId xmlns:a16="http://schemas.microsoft.com/office/drawing/2014/main" val="3444627968"/>
                    </a:ext>
                  </a:extLst>
                </a:gridCol>
                <a:gridCol w="1901988">
                  <a:extLst>
                    <a:ext uri="{9D8B030D-6E8A-4147-A177-3AD203B41FA5}">
                      <a16:colId xmlns:a16="http://schemas.microsoft.com/office/drawing/2014/main" val="20001"/>
                    </a:ext>
                  </a:extLst>
                </a:gridCol>
                <a:gridCol w="1749831">
                  <a:extLst>
                    <a:ext uri="{9D8B030D-6E8A-4147-A177-3AD203B41FA5}">
                      <a16:colId xmlns:a16="http://schemas.microsoft.com/office/drawing/2014/main" val="20003"/>
                    </a:ext>
                  </a:extLst>
                </a:gridCol>
                <a:gridCol w="1521591">
                  <a:extLst>
                    <a:ext uri="{9D8B030D-6E8A-4147-A177-3AD203B41FA5}">
                      <a16:colId xmlns:a16="http://schemas.microsoft.com/office/drawing/2014/main" val="20004"/>
                    </a:ext>
                  </a:extLst>
                </a:gridCol>
              </a:tblGrid>
              <a:tr h="513464">
                <a:tc>
                  <a:txBody>
                    <a:bodyPr/>
                    <a:lstStyle/>
                    <a:p>
                      <a:pPr algn="ctr"/>
                      <a:endParaRPr lang="en-US" dirty="0">
                        <a:latin typeface="+mn-lt"/>
                      </a:endParaRPr>
                    </a:p>
                  </a:txBody>
                  <a:tcPr anchor="ctr"/>
                </a:tc>
                <a:tc>
                  <a:txBody>
                    <a:bodyPr/>
                    <a:lstStyle/>
                    <a:p>
                      <a:pPr algn="ctr"/>
                      <a:r>
                        <a:rPr lang="en-US" dirty="0">
                          <a:latin typeface="+mn-lt"/>
                        </a:rPr>
                        <a:t>#</a:t>
                      </a:r>
                      <a:r>
                        <a:rPr lang="en-US" baseline="0" dirty="0">
                          <a:latin typeface="+mn-lt"/>
                        </a:rPr>
                        <a:t> </a:t>
                      </a:r>
                      <a:r>
                        <a:rPr lang="en-US" dirty="0">
                          <a:latin typeface="+mn-lt"/>
                        </a:rPr>
                        <a:t>of Int.</a:t>
                      </a:r>
                      <a:r>
                        <a:rPr lang="en-US" baseline="0" dirty="0">
                          <a:latin typeface="+mn-lt"/>
                        </a:rPr>
                        <a:t> </a:t>
                      </a:r>
                      <a:r>
                        <a:rPr lang="en-US" dirty="0" err="1">
                          <a:latin typeface="+mn-lt"/>
                        </a:rPr>
                        <a:t>Var</a:t>
                      </a:r>
                      <a:endParaRPr lang="en-US" dirty="0">
                        <a:latin typeface="+mn-lt"/>
                      </a:endParaRPr>
                    </a:p>
                  </a:txBody>
                  <a:tcPr anchor="ctr"/>
                </a:tc>
                <a:tc>
                  <a:txBody>
                    <a:bodyPr/>
                    <a:lstStyle/>
                    <a:p>
                      <a:pPr algn="ctr"/>
                      <a:r>
                        <a:rPr lang="en-US" dirty="0">
                          <a:latin typeface="+mn-lt"/>
                        </a:rPr>
                        <a:t>#</a:t>
                      </a:r>
                      <a:r>
                        <a:rPr lang="en-US" baseline="0" dirty="0">
                          <a:latin typeface="+mn-lt"/>
                        </a:rPr>
                        <a:t> of Cont. </a:t>
                      </a:r>
                      <a:r>
                        <a:rPr lang="en-US" baseline="0" dirty="0" err="1">
                          <a:latin typeface="+mn-lt"/>
                        </a:rPr>
                        <a:t>Var</a:t>
                      </a:r>
                      <a:endParaRPr lang="en-US" dirty="0">
                        <a:latin typeface="+mn-lt"/>
                      </a:endParaRPr>
                    </a:p>
                  </a:txBody>
                  <a:tcPr anchor="ctr"/>
                </a:tc>
                <a:tc>
                  <a:txBody>
                    <a:bodyPr/>
                    <a:lstStyle/>
                    <a:p>
                      <a:pPr algn="ctr"/>
                      <a:r>
                        <a:rPr lang="en-US" dirty="0">
                          <a:latin typeface="+mn-lt"/>
                        </a:rPr>
                        <a:t># of Constraints</a:t>
                      </a:r>
                    </a:p>
                  </a:txBody>
                  <a:tcPr anchor="ctr"/>
                </a:tc>
                <a:tc>
                  <a:txBody>
                    <a:bodyPr/>
                    <a:lstStyle/>
                    <a:p>
                      <a:pPr algn="ctr"/>
                      <a:r>
                        <a:rPr lang="en-US" dirty="0">
                          <a:latin typeface="+mn-lt"/>
                        </a:rPr>
                        <a:t>CPU Time</a:t>
                      </a:r>
                      <a:r>
                        <a:rPr lang="en-US" baseline="0" dirty="0">
                          <a:latin typeface="+mn-lt"/>
                        </a:rPr>
                        <a:t> (s)</a:t>
                      </a:r>
                      <a:endParaRPr lang="en-US" dirty="0">
                        <a:latin typeface="+mn-lt"/>
                      </a:endParaRPr>
                    </a:p>
                  </a:txBody>
                  <a:tcPr anchor="ctr"/>
                </a:tc>
                <a:extLst>
                  <a:ext uri="{0D108BD9-81ED-4DB2-BD59-A6C34878D82A}">
                    <a16:rowId xmlns:a16="http://schemas.microsoft.com/office/drawing/2014/main" val="10000"/>
                  </a:ext>
                </a:extLst>
              </a:tr>
              <a:tr h="437655">
                <a:tc>
                  <a:txBody>
                    <a:bodyPr/>
                    <a:lstStyle/>
                    <a:p>
                      <a:pPr algn="ctr"/>
                      <a:r>
                        <a:rPr lang="en-US" b="1" dirty="0">
                          <a:latin typeface="+mn-lt"/>
                        </a:rPr>
                        <a:t>Master Problem</a:t>
                      </a:r>
                    </a:p>
                  </a:txBody>
                  <a:tcPr/>
                </a:tc>
                <a:tc>
                  <a:txBody>
                    <a:bodyPr/>
                    <a:lstStyle/>
                    <a:p>
                      <a:pPr algn="ctr"/>
                      <a:r>
                        <a:rPr lang="en-US" dirty="0">
                          <a:latin typeface="+mn-lt"/>
                        </a:rPr>
                        <a:t>266-3,485</a:t>
                      </a:r>
                    </a:p>
                  </a:txBody>
                  <a:tcPr/>
                </a:tc>
                <a:tc>
                  <a:txBody>
                    <a:bodyPr/>
                    <a:lstStyle/>
                    <a:p>
                      <a:pPr algn="ctr"/>
                      <a:r>
                        <a:rPr lang="en-US" dirty="0">
                          <a:latin typeface="+mn-lt"/>
                        </a:rPr>
                        <a:t>3,937-13,533</a:t>
                      </a:r>
                    </a:p>
                  </a:txBody>
                  <a:tcPr/>
                </a:tc>
                <a:tc>
                  <a:txBody>
                    <a:bodyPr/>
                    <a:lstStyle/>
                    <a:p>
                      <a:pPr algn="ctr"/>
                      <a:r>
                        <a:rPr lang="en-US" dirty="0">
                          <a:latin typeface="+mn-lt"/>
                        </a:rPr>
                        <a:t>1,062-10,949</a:t>
                      </a:r>
                    </a:p>
                  </a:txBody>
                  <a:tcPr/>
                </a:tc>
                <a:tc>
                  <a:txBody>
                    <a:bodyPr/>
                    <a:lstStyle/>
                    <a:p>
                      <a:pPr algn="ctr"/>
                      <a:r>
                        <a:rPr lang="en-US" dirty="0">
                          <a:latin typeface="+mn-lt"/>
                        </a:rPr>
                        <a:t>10.4-3,379.5</a:t>
                      </a:r>
                    </a:p>
                  </a:txBody>
                  <a:tcPr/>
                </a:tc>
                <a:extLst>
                  <a:ext uri="{0D108BD9-81ED-4DB2-BD59-A6C34878D82A}">
                    <a16:rowId xmlns:a16="http://schemas.microsoft.com/office/drawing/2014/main" val="10001"/>
                  </a:ext>
                </a:extLst>
              </a:tr>
              <a:tr h="437655">
                <a:tc>
                  <a:txBody>
                    <a:bodyPr/>
                    <a:lstStyle/>
                    <a:p>
                      <a:pPr algn="ctr"/>
                      <a:r>
                        <a:rPr lang="en-US" b="1" dirty="0">
                          <a:latin typeface="+mn-lt"/>
                        </a:rPr>
                        <a:t>Subproblem</a:t>
                      </a:r>
                      <a:r>
                        <a:rPr lang="en-US" b="1" baseline="0" dirty="0">
                          <a:latin typeface="+mn-lt"/>
                        </a:rPr>
                        <a:t> 1</a:t>
                      </a:r>
                      <a:endParaRPr lang="en-US" b="1" dirty="0">
                        <a:latin typeface="+mn-lt"/>
                      </a:endParaRPr>
                    </a:p>
                  </a:txBody>
                  <a:tcPr/>
                </a:tc>
                <a:tc>
                  <a:txBody>
                    <a:bodyPr/>
                    <a:lstStyle/>
                    <a:p>
                      <a:pPr algn="ctr"/>
                      <a:r>
                        <a:rPr lang="en-US" dirty="0">
                          <a:latin typeface="+mn-lt"/>
                        </a:rPr>
                        <a:t>126</a:t>
                      </a:r>
                    </a:p>
                  </a:txBody>
                  <a:tcPr/>
                </a:tc>
                <a:tc>
                  <a:txBody>
                    <a:bodyPr/>
                    <a:lstStyle/>
                    <a:p>
                      <a:pPr algn="ctr"/>
                      <a:r>
                        <a:rPr lang="en-US" dirty="0">
                          <a:latin typeface="+mn-lt"/>
                        </a:rPr>
                        <a:t>3,056</a:t>
                      </a:r>
                    </a:p>
                  </a:txBody>
                  <a:tcPr/>
                </a:tc>
                <a:tc>
                  <a:txBody>
                    <a:bodyPr/>
                    <a:lstStyle/>
                    <a:p>
                      <a:pPr algn="ctr"/>
                      <a:r>
                        <a:rPr lang="en-US" dirty="0">
                          <a:latin typeface="+mn-lt"/>
                        </a:rPr>
                        <a:t>531</a:t>
                      </a:r>
                    </a:p>
                  </a:txBody>
                  <a:tcPr/>
                </a:tc>
                <a:tc>
                  <a:txBody>
                    <a:bodyPr/>
                    <a:lstStyle/>
                    <a:p>
                      <a:pPr algn="ctr"/>
                      <a:r>
                        <a:rPr lang="en-US" dirty="0">
                          <a:latin typeface="+mn-lt"/>
                        </a:rPr>
                        <a:t>0.5-0.9</a:t>
                      </a:r>
                    </a:p>
                  </a:txBody>
                  <a:tcPr/>
                </a:tc>
                <a:extLst>
                  <a:ext uri="{0D108BD9-81ED-4DB2-BD59-A6C34878D82A}">
                    <a16:rowId xmlns:a16="http://schemas.microsoft.com/office/drawing/2014/main" val="10002"/>
                  </a:ext>
                </a:extLst>
              </a:tr>
              <a:tr h="437655">
                <a:tc>
                  <a:txBody>
                    <a:bodyPr/>
                    <a:lstStyle/>
                    <a:p>
                      <a:pPr algn="ctr"/>
                      <a:r>
                        <a:rPr lang="en-US" b="1" dirty="0">
                          <a:latin typeface="+mn-lt"/>
                        </a:rPr>
                        <a:t>Subproblem</a:t>
                      </a:r>
                      <a:r>
                        <a:rPr lang="en-US" b="1" baseline="0" dirty="0">
                          <a:latin typeface="+mn-lt"/>
                        </a:rPr>
                        <a:t> 2</a:t>
                      </a:r>
                      <a:endParaRPr lang="en-US" b="1" dirty="0">
                        <a:latin typeface="+mn-lt"/>
                      </a:endParaRPr>
                    </a:p>
                  </a:txBody>
                  <a:tcPr/>
                </a:tc>
                <a:tc>
                  <a:txBody>
                    <a:bodyPr/>
                    <a:lstStyle/>
                    <a:p>
                      <a:pPr algn="ctr"/>
                      <a:r>
                        <a:rPr lang="en-US" dirty="0">
                          <a:latin typeface="+mn-lt"/>
                        </a:rPr>
                        <a:t>126</a:t>
                      </a:r>
                    </a:p>
                  </a:txBody>
                  <a:tcPr/>
                </a:tc>
                <a:tc>
                  <a:txBody>
                    <a:bodyPr/>
                    <a:lstStyle/>
                    <a:p>
                      <a:pPr algn="ctr"/>
                      <a:r>
                        <a:rPr lang="en-US" dirty="0">
                          <a:latin typeface="+mn-lt"/>
                        </a:rPr>
                        <a:t>3,057</a:t>
                      </a:r>
                    </a:p>
                  </a:txBody>
                  <a:tcPr/>
                </a:tc>
                <a:tc>
                  <a:txBody>
                    <a:bodyPr/>
                    <a:lstStyle/>
                    <a:p>
                      <a:pPr algn="ctr"/>
                      <a:r>
                        <a:rPr lang="en-US" dirty="0">
                          <a:latin typeface="+mn-lt"/>
                        </a:rPr>
                        <a:t>543</a:t>
                      </a:r>
                    </a:p>
                  </a:txBody>
                  <a:tcPr/>
                </a:tc>
                <a:tc>
                  <a:txBody>
                    <a:bodyPr/>
                    <a:lstStyle/>
                    <a:p>
                      <a:pPr algn="ctr"/>
                      <a:r>
                        <a:rPr lang="en-US" dirty="0">
                          <a:latin typeface="+mn-lt"/>
                        </a:rPr>
                        <a:t>0.6-0.3</a:t>
                      </a:r>
                    </a:p>
                  </a:txBody>
                  <a:tcPr/>
                </a:tc>
                <a:extLst>
                  <a:ext uri="{0D108BD9-81ED-4DB2-BD59-A6C34878D82A}">
                    <a16:rowId xmlns:a16="http://schemas.microsoft.com/office/drawing/2014/main" val="10003"/>
                  </a:ext>
                </a:extLst>
              </a:tr>
            </a:tbl>
          </a:graphicData>
        </a:graphic>
      </p:graphicFrame>
      <p:pic>
        <p:nvPicPr>
          <p:cNvPr id="7" name="Picture 6"/>
          <p:cNvPicPr/>
          <p:nvPr/>
        </p:nvPicPr>
        <p:blipFill>
          <a:blip r:embed="rId3"/>
          <a:stretch>
            <a:fillRect/>
          </a:stretch>
        </p:blipFill>
        <p:spPr>
          <a:xfrm>
            <a:off x="242571" y="2931615"/>
            <a:ext cx="8749029" cy="3223868"/>
          </a:xfrm>
          <a:prstGeom prst="rect">
            <a:avLst/>
          </a:prstGeom>
        </p:spPr>
      </p:pic>
    </p:spTree>
    <p:extLst>
      <p:ext uri="{BB962C8B-B14F-4D97-AF65-F5344CB8AC3E}">
        <p14:creationId xmlns:p14="http://schemas.microsoft.com/office/powerpoint/2010/main" val="3888936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Conclusions</a:t>
            </a:r>
          </a:p>
        </p:txBody>
      </p:sp>
      <p:sp>
        <p:nvSpPr>
          <p:cNvPr id="4" name="Slide Number Placeholder 3"/>
          <p:cNvSpPr>
            <a:spLocks noGrp="1"/>
          </p:cNvSpPr>
          <p:nvPr>
            <p:ph type="sldNum" sz="quarter" idx="4"/>
          </p:nvPr>
        </p:nvSpPr>
        <p:spPr/>
        <p:txBody>
          <a:bodyPr/>
          <a:lstStyle/>
          <a:p>
            <a:fld id="{798D22C8-B87E-4B3F-80DE-4E1777DA98C0}" type="slidenum">
              <a:rPr lang="en-US" smtClean="0"/>
              <a:pPr/>
              <a:t>23</a:t>
            </a:fld>
            <a:endParaRPr lang="en-US" dirty="0"/>
          </a:p>
        </p:txBody>
      </p:sp>
      <p:sp>
        <p:nvSpPr>
          <p:cNvPr id="7" name="TextBox 6"/>
          <p:cNvSpPr txBox="1"/>
          <p:nvPr/>
        </p:nvSpPr>
        <p:spPr>
          <a:xfrm>
            <a:off x="381000" y="1560016"/>
            <a:ext cx="8382000" cy="4524315"/>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2400" b="0" i="0" u="none" strike="noStrike" kern="0" cap="none" spc="0" normalizeH="0" baseline="0" noProof="0" dirty="0">
                <a:ln>
                  <a:noFill/>
                </a:ln>
                <a:solidFill>
                  <a:srgbClr val="005295"/>
                </a:solidFill>
                <a:effectLst/>
                <a:uLnTx/>
                <a:uFillTx/>
              </a:rPr>
              <a:t>General modeling framework </a:t>
            </a:r>
            <a:r>
              <a:rPr kumimoji="0" lang="en-US" sz="2400" b="0" i="0" u="none" strike="noStrike" kern="0" cap="none" spc="0" normalizeH="0" baseline="0" noProof="0" dirty="0">
                <a:ln>
                  <a:noFill/>
                </a:ln>
                <a:solidFill>
                  <a:srgbClr val="000000"/>
                </a:solidFill>
                <a:effectLst/>
                <a:uLnTx/>
                <a:uFillTx/>
              </a:rPr>
              <a:t>for optimization of non-cooperative shale</a:t>
            </a:r>
            <a:r>
              <a:rPr kumimoji="0" lang="en-US" sz="2400" b="0" i="0" u="none" strike="noStrike" kern="0" cap="none" spc="0" normalizeH="0" noProof="0" dirty="0">
                <a:ln>
                  <a:noFill/>
                </a:ln>
                <a:solidFill>
                  <a:srgbClr val="000000"/>
                </a:solidFill>
                <a:effectLst/>
                <a:uLnTx/>
                <a:uFillTx/>
              </a:rPr>
              <a:t> gas </a:t>
            </a:r>
            <a:r>
              <a:rPr kumimoji="0" lang="en-US" sz="2400" b="0" i="0" u="none" strike="noStrike" kern="0" cap="none" spc="0" normalizeH="0" baseline="0" noProof="0" dirty="0">
                <a:ln>
                  <a:noFill/>
                </a:ln>
                <a:solidFill>
                  <a:srgbClr val="000000"/>
                </a:solidFill>
                <a:effectLst/>
                <a:uLnTx/>
                <a:uFillTx/>
              </a:rPr>
              <a:t>supply chains considering</a:t>
            </a:r>
            <a:r>
              <a:rPr kumimoji="0" lang="en-US" sz="2400" b="0" i="0" u="none" strike="noStrike" kern="0" cap="none" spc="0" normalizeH="0" noProof="0" dirty="0">
                <a:ln>
                  <a:noFill/>
                </a:ln>
                <a:solidFill>
                  <a:srgbClr val="000000"/>
                </a:solidFill>
                <a:effectLst/>
                <a:uLnTx/>
                <a:uFillTx/>
              </a:rPr>
              <a:t> economics and life cycle GHG emissions</a:t>
            </a:r>
            <a:endParaRPr kumimoji="0" lang="en-US" sz="2400" b="0" i="0" u="none" strike="noStrike" kern="0" cap="none" spc="0" normalizeH="0" baseline="0" noProof="0" dirty="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0" cap="none" spc="0" normalizeH="0" baseline="0" noProof="0" dirty="0">
              <a:ln>
                <a:noFill/>
              </a:ln>
              <a:solidFill>
                <a:srgbClr val="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2400" b="0" i="0" u="none" strike="noStrike" kern="0" cap="none" spc="0" normalizeH="0" baseline="0" noProof="0" dirty="0">
                <a:ln>
                  <a:noFill/>
                </a:ln>
                <a:solidFill>
                  <a:srgbClr val="000000"/>
                </a:solidFill>
                <a:effectLst/>
                <a:uLnTx/>
                <a:uFillTx/>
              </a:rPr>
              <a:t>Case study on </a:t>
            </a:r>
            <a:r>
              <a:rPr lang="en-US" sz="2400" kern="0" noProof="0" dirty="0">
                <a:solidFill>
                  <a:srgbClr val="005295"/>
                </a:solidFill>
              </a:rPr>
              <a:t>Marcellus shale play</a:t>
            </a:r>
            <a:endParaRPr kumimoji="0" lang="en-US" sz="2400" b="0" i="0" u="none" strike="noStrike" kern="0" cap="none" spc="0" normalizeH="0" baseline="0" noProof="0" dirty="0">
              <a:ln>
                <a:noFill/>
              </a:ln>
              <a:solidFill>
                <a:srgbClr val="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0" cap="none" spc="0" normalizeH="0" baseline="0" noProof="0" dirty="0">
              <a:ln>
                <a:noFill/>
              </a:ln>
              <a:solidFill>
                <a:srgbClr val="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0" cap="none" spc="0" normalizeH="0" baseline="0" noProof="0" dirty="0">
              <a:ln>
                <a:noFill/>
              </a:ln>
              <a:solidFill>
                <a:srgbClr val="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2400" b="0" i="0" u="none" strike="noStrike" kern="0" cap="none" spc="0" normalizeH="0" baseline="0" noProof="0" dirty="0">
                <a:ln>
                  <a:noFill/>
                </a:ln>
                <a:solidFill>
                  <a:schemeClr val="bg1"/>
                </a:solidFill>
                <a:effectLst/>
                <a:uLnTx/>
                <a:uFillTx/>
              </a:rPr>
              <a:t>Comprehensive</a:t>
            </a:r>
            <a:r>
              <a:rPr kumimoji="0" lang="en-US" sz="2400" b="0" i="0" u="none" strike="noStrike" kern="0" cap="none" spc="0" normalizeH="0" noProof="0" dirty="0">
                <a:ln>
                  <a:noFill/>
                </a:ln>
                <a:solidFill>
                  <a:schemeClr val="bg1"/>
                </a:solidFill>
                <a:effectLst/>
                <a:uLnTx/>
                <a:uFillTx/>
              </a:rPr>
              <a:t> comparison between </a:t>
            </a:r>
            <a:r>
              <a:rPr kumimoji="0" lang="en-US" sz="2400" b="0" i="0" u="none" strike="noStrike" kern="0" cap="none" spc="0" normalizeH="0" noProof="0" dirty="0">
                <a:ln>
                  <a:noFill/>
                </a:ln>
                <a:solidFill>
                  <a:schemeClr val="accent1">
                    <a:lumMod val="75000"/>
                  </a:schemeClr>
                </a:solidFill>
                <a:effectLst/>
                <a:uLnTx/>
                <a:uFillTx/>
              </a:rPr>
              <a:t>centralize</a:t>
            </a:r>
            <a:r>
              <a:rPr kumimoji="0" lang="en-US" sz="2400" b="0" i="0" u="none" strike="noStrike" kern="0" cap="none" spc="0" normalizeH="0" noProof="0" dirty="0">
                <a:ln>
                  <a:noFill/>
                </a:ln>
                <a:solidFill>
                  <a:schemeClr val="accent1">
                    <a:lumMod val="50000"/>
                  </a:schemeClr>
                </a:solidFill>
                <a:effectLst/>
                <a:uLnTx/>
                <a:uFillTx/>
              </a:rPr>
              <a:t>d</a:t>
            </a:r>
            <a:r>
              <a:rPr kumimoji="0" lang="en-US" sz="2400" b="0" i="0" u="none" strike="noStrike" kern="0" cap="none" spc="0" normalizeH="0" noProof="0" dirty="0">
                <a:ln>
                  <a:noFill/>
                </a:ln>
                <a:solidFill>
                  <a:schemeClr val="bg1"/>
                </a:solidFill>
                <a:effectLst/>
                <a:uLnTx/>
                <a:uFillTx/>
              </a:rPr>
              <a:t> and </a:t>
            </a:r>
            <a:r>
              <a:rPr kumimoji="0" lang="en-US" sz="2400" b="0" i="0" u="none" strike="noStrike" kern="0" cap="none" spc="0" normalizeH="0" noProof="0" dirty="0">
                <a:ln>
                  <a:noFill/>
                </a:ln>
                <a:solidFill>
                  <a:schemeClr val="accent1">
                    <a:lumMod val="75000"/>
                  </a:schemeClr>
                </a:solidFill>
                <a:effectLst/>
                <a:uLnTx/>
                <a:uFillTx/>
              </a:rPr>
              <a:t>game theory-based models</a:t>
            </a:r>
            <a:endParaRPr kumimoji="0" lang="en-US" sz="2400" b="0" i="0" u="none" strike="noStrike" kern="0" cap="none" spc="0" normalizeH="0" baseline="0" noProof="0" dirty="0">
              <a:ln>
                <a:noFill/>
              </a:ln>
              <a:solidFill>
                <a:schemeClr val="accent1">
                  <a:lumMod val="75000"/>
                </a:schemeClr>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0" cap="none" spc="0" normalizeH="0" baseline="0" noProof="0" dirty="0">
              <a:ln>
                <a:noFill/>
              </a:ln>
              <a:solidFill>
                <a:srgbClr val="000000"/>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24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40383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a:t>
            </a:r>
          </a:p>
        </p:txBody>
      </p:sp>
      <p:sp>
        <p:nvSpPr>
          <p:cNvPr id="3" name="Slide Number Placeholder 3"/>
          <p:cNvSpPr>
            <a:spLocks noGrp="1"/>
          </p:cNvSpPr>
          <p:nvPr>
            <p:ph type="sldNum" sz="quarter" idx="4"/>
          </p:nvPr>
        </p:nvSpPr>
        <p:spPr>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fld id="{798D22C8-B87E-4B3F-80DE-4E1777DA98C0}" type="slidenum">
              <a:rPr lang="en-US"/>
              <a:pPr/>
              <a:t>24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920" y="4059555"/>
            <a:ext cx="3352800" cy="2493645"/>
          </a:xfrm>
          <a:prstGeom prst="rect">
            <a:avLst/>
          </a:prstGeom>
        </p:spPr>
      </p:pic>
      <p:sp>
        <p:nvSpPr>
          <p:cNvPr id="6" name="TextBox 5"/>
          <p:cNvSpPr txBox="1"/>
          <p:nvPr/>
        </p:nvSpPr>
        <p:spPr>
          <a:xfrm>
            <a:off x="5495970" y="4423807"/>
            <a:ext cx="2056190" cy="584775"/>
          </a:xfrm>
          <a:prstGeom prst="rect">
            <a:avLst/>
          </a:prstGeom>
          <a:noFill/>
        </p:spPr>
        <p:txBody>
          <a:bodyPr wrap="square" rtlCol="0">
            <a:spAutoFit/>
          </a:bodyPr>
          <a:lstStyle/>
          <a:p>
            <a:r>
              <a:rPr lang="en-US" sz="1600" b="1" dirty="0">
                <a:solidFill>
                  <a:schemeClr val="bg1"/>
                </a:solidFill>
                <a:latin typeface="Palatino Linotype" panose="02040502050505030304" pitchFamily="18" charset="0"/>
              </a:rPr>
              <a:t>Thank you! </a:t>
            </a:r>
          </a:p>
          <a:p>
            <a:r>
              <a:rPr lang="en-US" sz="1600" b="1" dirty="0">
                <a:solidFill>
                  <a:schemeClr val="bg1"/>
                </a:solidFill>
                <a:latin typeface="Palatino Linotype" panose="02040502050505030304" pitchFamily="18" charset="0"/>
              </a:rPr>
              <a:t>Any questions?</a:t>
            </a:r>
          </a:p>
        </p:txBody>
      </p:sp>
      <p:sp>
        <p:nvSpPr>
          <p:cNvPr id="4" name="TextBox 3"/>
          <p:cNvSpPr txBox="1"/>
          <p:nvPr/>
        </p:nvSpPr>
        <p:spPr>
          <a:xfrm>
            <a:off x="609600" y="5867400"/>
            <a:ext cx="2362200"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www.peese.org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351234"/>
            <a:ext cx="5086305" cy="2767773"/>
          </a:xfrm>
          <a:prstGeom prst="rect">
            <a:avLst/>
          </a:prstGeom>
        </p:spPr>
      </p:pic>
    </p:spTree>
    <p:extLst>
      <p:ext uri="{BB962C8B-B14F-4D97-AF65-F5344CB8AC3E}">
        <p14:creationId xmlns:p14="http://schemas.microsoft.com/office/powerpoint/2010/main" val="3137812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a:t>
            </a:r>
          </a:p>
        </p:txBody>
      </p:sp>
      <p:sp>
        <p:nvSpPr>
          <p:cNvPr id="4" name="Slide Number Placeholder 3"/>
          <p:cNvSpPr>
            <a:spLocks noGrp="1"/>
          </p:cNvSpPr>
          <p:nvPr>
            <p:ph type="sldNum" sz="quarter" idx="4"/>
          </p:nvPr>
        </p:nvSpPr>
        <p:spPr/>
        <p:txBody>
          <a:bodyPr/>
          <a:lstStyle/>
          <a:p>
            <a:fld id="{798D22C8-B87E-4B3F-80DE-4E1777DA98C0}" type="slidenum">
              <a:rPr lang="en-US" smtClean="0">
                <a:latin typeface="+mn-lt"/>
              </a:rPr>
              <a:pPr/>
              <a:t>3</a:t>
            </a:fld>
            <a:endParaRPr lang="en-US" dirty="0">
              <a:latin typeface="+mn-lt"/>
            </a:endParaRPr>
          </a:p>
        </p:txBody>
      </p:sp>
      <p:cxnSp>
        <p:nvCxnSpPr>
          <p:cNvPr id="46" name="Curved Connector 45"/>
          <p:cNvCxnSpPr/>
          <p:nvPr/>
        </p:nvCxnSpPr>
        <p:spPr>
          <a:xfrm rot="5400000" flipH="1" flipV="1">
            <a:off x="2162879" y="1730543"/>
            <a:ext cx="807159" cy="2245838"/>
          </a:xfrm>
          <a:prstGeom prst="curvedConnector2">
            <a:avLst/>
          </a:prstGeom>
          <a:ln>
            <a:solidFill>
              <a:srgbClr val="FF6600"/>
            </a:solidFill>
            <a:tailEnd type="triangle"/>
          </a:ln>
        </p:spPr>
        <p:style>
          <a:lnRef idx="3">
            <a:schemeClr val="accent1"/>
          </a:lnRef>
          <a:fillRef idx="0">
            <a:schemeClr val="accent1"/>
          </a:fillRef>
          <a:effectRef idx="2">
            <a:schemeClr val="accent1"/>
          </a:effectRef>
          <a:fontRef idx="minor">
            <a:schemeClr val="tx1"/>
          </a:fontRef>
        </p:style>
      </p:cxnSp>
      <p:cxnSp>
        <p:nvCxnSpPr>
          <p:cNvPr id="47" name="Curved Connector 46"/>
          <p:cNvCxnSpPr/>
          <p:nvPr/>
        </p:nvCxnSpPr>
        <p:spPr>
          <a:xfrm rot="16200000" flipV="1">
            <a:off x="6382926" y="1707576"/>
            <a:ext cx="817471" cy="2354165"/>
          </a:xfrm>
          <a:prstGeom prst="curvedConnector2">
            <a:avLst/>
          </a:prstGeom>
          <a:ln>
            <a:solidFill>
              <a:srgbClr val="FF6600"/>
            </a:solidFill>
            <a:tailEnd type="triangle"/>
          </a:ln>
        </p:spPr>
        <p:style>
          <a:lnRef idx="3">
            <a:schemeClr val="accent1"/>
          </a:lnRef>
          <a:fillRef idx="0">
            <a:schemeClr val="accent1"/>
          </a:fillRef>
          <a:effectRef idx="2">
            <a:schemeClr val="accent1"/>
          </a:effectRef>
          <a:fontRef idx="minor">
            <a:schemeClr val="tx1"/>
          </a:fontRef>
        </p:style>
      </p:cxnSp>
      <p:sp>
        <p:nvSpPr>
          <p:cNvPr id="49" name="TextBox 48"/>
          <p:cNvSpPr txBox="1"/>
          <p:nvPr/>
        </p:nvSpPr>
        <p:spPr>
          <a:xfrm>
            <a:off x="4038497" y="2753086"/>
            <a:ext cx="1806968" cy="400110"/>
          </a:xfrm>
          <a:prstGeom prst="rect">
            <a:avLst/>
          </a:prstGeom>
          <a:noFill/>
        </p:spPr>
        <p:txBody>
          <a:bodyPr wrap="square" rtlCol="0">
            <a:spAutoFit/>
          </a:bodyPr>
          <a:lstStyle/>
          <a:p>
            <a:r>
              <a:rPr lang="en-US" sz="2000" b="1" dirty="0">
                <a:solidFill>
                  <a:schemeClr val="bg1"/>
                </a:solidFill>
                <a:latin typeface="+mn-lt"/>
              </a:rPr>
              <a:t>Full Control</a:t>
            </a:r>
          </a:p>
        </p:txBody>
      </p:sp>
      <p:sp>
        <p:nvSpPr>
          <p:cNvPr id="50" name="TextBox 49"/>
          <p:cNvSpPr txBox="1"/>
          <p:nvPr/>
        </p:nvSpPr>
        <p:spPr>
          <a:xfrm>
            <a:off x="307975" y="1055420"/>
            <a:ext cx="3313092" cy="461665"/>
          </a:xfrm>
          <a:prstGeom prst="rect">
            <a:avLst/>
          </a:prstGeom>
          <a:noFill/>
        </p:spPr>
        <p:txBody>
          <a:bodyPr wrap="square" rtlCol="0">
            <a:spAutoFit/>
          </a:bodyPr>
          <a:lstStyle/>
          <a:p>
            <a:r>
              <a:rPr lang="en-US" sz="2400" b="1" dirty="0">
                <a:solidFill>
                  <a:schemeClr val="accent5"/>
                </a:solidFill>
                <a:latin typeface="+mn-lt"/>
              </a:rPr>
              <a:t>Centralized Model</a:t>
            </a:r>
          </a:p>
        </p:txBody>
      </p:sp>
      <p:sp>
        <p:nvSpPr>
          <p:cNvPr id="51" name="TextBox 50"/>
          <p:cNvSpPr txBox="1"/>
          <p:nvPr/>
        </p:nvSpPr>
        <p:spPr>
          <a:xfrm>
            <a:off x="3200400" y="974251"/>
            <a:ext cx="809951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mn-lt"/>
              </a:rPr>
              <a:t>A single decision maker has full control </a:t>
            </a:r>
          </a:p>
          <a:p>
            <a:pPr marL="285750" indent="-285750">
              <a:buFont typeface="Arial" panose="020B0604020202020204" pitchFamily="34" charset="0"/>
              <a:buChar char="•"/>
            </a:pPr>
            <a:r>
              <a:rPr lang="en-US" sz="2000" dirty="0">
                <a:solidFill>
                  <a:schemeClr val="bg1"/>
                </a:solidFill>
                <a:latin typeface="+mn-lt"/>
              </a:rPr>
              <a:t>All the decisions can be implemented successfully</a:t>
            </a:r>
          </a:p>
        </p:txBody>
      </p: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4641" y="3718781"/>
            <a:ext cx="502599" cy="590254"/>
          </a:xfrm>
          <a:prstGeom prst="rect">
            <a:avLst/>
          </a:prstGeom>
        </p:spPr>
      </p:pic>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8095" y="3717675"/>
            <a:ext cx="502599" cy="590254"/>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9671" y="3717675"/>
            <a:ext cx="502599" cy="590254"/>
          </a:xfrm>
          <a:prstGeom prst="rect">
            <a:avLst/>
          </a:prstGeom>
        </p:spPr>
      </p:pic>
      <p:grpSp>
        <p:nvGrpSpPr>
          <p:cNvPr id="17" name="Group 16"/>
          <p:cNvGrpSpPr/>
          <p:nvPr/>
        </p:nvGrpSpPr>
        <p:grpSpPr>
          <a:xfrm>
            <a:off x="4521923" y="1968099"/>
            <a:ext cx="1345477" cy="709002"/>
            <a:chOff x="6491134" y="4371333"/>
            <a:chExt cx="1046014" cy="551200"/>
          </a:xfrm>
        </p:grpSpPr>
        <p:pic>
          <p:nvPicPr>
            <p:cNvPr id="18" name="Picture 2" descr="http://blog.biipmi.com/wp-content/uploads/2013/01/balanced_scale_of_justic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2938" y="4386738"/>
              <a:ext cx="682406" cy="5357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3616" y="4371333"/>
              <a:ext cx="533532" cy="533532"/>
            </a:xfrm>
            <a:prstGeom prst="rect">
              <a:avLst/>
            </a:prstGeom>
          </p:spPr>
        </p:pic>
        <p:pic>
          <p:nvPicPr>
            <p:cNvPr id="20" name="Picture 19"/>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491134" y="4397271"/>
              <a:ext cx="481655" cy="481655"/>
            </a:xfrm>
            <a:prstGeom prst="rect">
              <a:avLst/>
            </a:prstGeom>
          </p:spPr>
        </p:pic>
      </p:grpSp>
      <p:sp>
        <p:nvSpPr>
          <p:cNvPr id="2" name="AutoShape 2" descr="Image result for person clipart black and wh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n-lt"/>
            </a:endParaRPr>
          </a:p>
        </p:txBody>
      </p:sp>
      <p:pic>
        <p:nvPicPr>
          <p:cNvPr id="6" name="Picture 5"/>
          <p:cNvPicPr>
            <a:picLocks noChangeAspect="1"/>
          </p:cNvPicPr>
          <p:nvPr/>
        </p:nvPicPr>
        <p:blipFill rotWithShape="1">
          <a:blip r:embed="rId9"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35315" t="6926" r="36294" b="48694"/>
          <a:stretch/>
        </p:blipFill>
        <p:spPr>
          <a:xfrm>
            <a:off x="4012507" y="1981585"/>
            <a:ext cx="570277" cy="668600"/>
          </a:xfrm>
          <a:prstGeom prst="rect">
            <a:avLst/>
          </a:prstGeom>
        </p:spPr>
      </p:pic>
      <p:graphicFrame>
        <p:nvGraphicFramePr>
          <p:cNvPr id="21" name="Object 20"/>
          <p:cNvGraphicFramePr>
            <a:graphicFrameLocks noChangeAspect="1"/>
          </p:cNvGraphicFramePr>
          <p:nvPr>
            <p:extLst/>
          </p:nvPr>
        </p:nvGraphicFramePr>
        <p:xfrm>
          <a:off x="1519847" y="5309428"/>
          <a:ext cx="264450" cy="644596"/>
        </p:xfrm>
        <a:graphic>
          <a:graphicData uri="http://schemas.openxmlformats.org/presentationml/2006/ole">
            <mc:AlternateContent xmlns:mc="http://schemas.openxmlformats.org/markup-compatibility/2006">
              <mc:Choice xmlns:v="urn:schemas-microsoft-com:vml" Requires="v">
                <p:oleObj spid="_x0000_s2056" name="Visio" r:id="rId10" imgW="355870" imgH="866146" progId="Visio.Drawing.11">
                  <p:embed/>
                </p:oleObj>
              </mc:Choice>
              <mc:Fallback>
                <p:oleObj name="Visio" r:id="rId10" imgW="355870" imgH="866146" progId="Visio.Drawing.11">
                  <p:embed/>
                  <p:pic>
                    <p:nvPicPr>
                      <p:cNvPr id="21"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9847" y="5309428"/>
                        <a:ext cx="264450" cy="644596"/>
                      </a:xfrm>
                      <a:prstGeom prst="rect">
                        <a:avLst/>
                      </a:prstGeom>
                      <a:noFill/>
                      <a:ln>
                        <a:noFill/>
                      </a:ln>
                      <a:effectLst/>
                      <a:extLst/>
                    </p:spPr>
                  </p:pic>
                </p:oleObj>
              </mc:Fallback>
            </mc:AlternateContent>
          </a:graphicData>
        </a:graphic>
      </p:graphicFrame>
      <p:cxnSp>
        <p:nvCxnSpPr>
          <p:cNvPr id="23" name="Straight Connector 22"/>
          <p:cNvCxnSpPr>
            <a:stCxn id="27" idx="1"/>
          </p:cNvCxnSpPr>
          <p:nvPr/>
        </p:nvCxnSpPr>
        <p:spPr>
          <a:xfrm flipH="1" flipV="1">
            <a:off x="1752074" y="4387440"/>
            <a:ext cx="313140" cy="556307"/>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24" name="Straight Connector 23"/>
          <p:cNvCxnSpPr>
            <a:stCxn id="27" idx="2"/>
          </p:cNvCxnSpPr>
          <p:nvPr/>
        </p:nvCxnSpPr>
        <p:spPr>
          <a:xfrm flipH="1">
            <a:off x="1050982" y="4984010"/>
            <a:ext cx="997555" cy="104017"/>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25" name="Straight Connector 24"/>
          <p:cNvCxnSpPr>
            <a:stCxn id="27" idx="3"/>
          </p:cNvCxnSpPr>
          <p:nvPr/>
        </p:nvCxnSpPr>
        <p:spPr>
          <a:xfrm flipH="1">
            <a:off x="1706804" y="5024273"/>
            <a:ext cx="358410" cy="780805"/>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26" name="Straight Connector 25"/>
          <p:cNvCxnSpPr>
            <a:stCxn id="54" idx="1"/>
            <a:endCxn id="27" idx="6"/>
          </p:cNvCxnSpPr>
          <p:nvPr/>
        </p:nvCxnSpPr>
        <p:spPr>
          <a:xfrm flipH="1">
            <a:off x="2162417" y="4978762"/>
            <a:ext cx="360899" cy="5248"/>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sp>
        <p:nvSpPr>
          <p:cNvPr id="27" name="Flowchart: Connector 26"/>
          <p:cNvSpPr/>
          <p:nvPr/>
        </p:nvSpPr>
        <p:spPr>
          <a:xfrm>
            <a:off x="2048537" y="4927070"/>
            <a:ext cx="113880" cy="113880"/>
          </a:xfrm>
          <a:prstGeom prst="flowChartConnector">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28" name="Object 27"/>
          <p:cNvGraphicFramePr>
            <a:graphicFrameLocks noChangeAspect="1"/>
          </p:cNvGraphicFramePr>
          <p:nvPr>
            <p:extLst/>
          </p:nvPr>
        </p:nvGraphicFramePr>
        <p:xfrm>
          <a:off x="1572440" y="3771054"/>
          <a:ext cx="264450" cy="644596"/>
        </p:xfrm>
        <a:graphic>
          <a:graphicData uri="http://schemas.openxmlformats.org/presentationml/2006/ole">
            <mc:AlternateContent xmlns:mc="http://schemas.openxmlformats.org/markup-compatibility/2006">
              <mc:Choice xmlns:v="urn:schemas-microsoft-com:vml" Requires="v">
                <p:oleObj spid="_x0000_s2057" name="Visio" r:id="rId12" imgW="355870" imgH="866146" progId="Visio.Drawing.11">
                  <p:embed/>
                </p:oleObj>
              </mc:Choice>
              <mc:Fallback>
                <p:oleObj name="Visio" r:id="rId12" imgW="355870" imgH="866146" progId="Visio.Drawing.11">
                  <p:embed/>
                  <p:pic>
                    <p:nvPicPr>
                      <p:cNvPr id="28"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2440" y="3771054"/>
                        <a:ext cx="264450" cy="644596"/>
                      </a:xfrm>
                      <a:prstGeom prst="rect">
                        <a:avLst/>
                      </a:prstGeom>
                      <a:noFill/>
                      <a:ln>
                        <a:noFill/>
                      </a:ln>
                      <a:effectLst/>
                      <a:extLst/>
                    </p:spPr>
                  </p:pic>
                </p:oleObj>
              </mc:Fallback>
            </mc:AlternateContent>
          </a:graphicData>
        </a:graphic>
      </p:graphicFrame>
      <p:graphicFrame>
        <p:nvGraphicFramePr>
          <p:cNvPr id="29" name="Object 28"/>
          <p:cNvGraphicFramePr>
            <a:graphicFrameLocks noChangeAspect="1"/>
          </p:cNvGraphicFramePr>
          <p:nvPr>
            <p:extLst/>
          </p:nvPr>
        </p:nvGraphicFramePr>
        <p:xfrm>
          <a:off x="836787" y="4646412"/>
          <a:ext cx="264450" cy="644596"/>
        </p:xfrm>
        <a:graphic>
          <a:graphicData uri="http://schemas.openxmlformats.org/presentationml/2006/ole">
            <mc:AlternateContent xmlns:mc="http://schemas.openxmlformats.org/markup-compatibility/2006">
              <mc:Choice xmlns:v="urn:schemas-microsoft-com:vml" Requires="v">
                <p:oleObj spid="_x0000_s2058" name="Visio" r:id="rId13" imgW="355870" imgH="866146" progId="Visio.Drawing.11">
                  <p:embed/>
                </p:oleObj>
              </mc:Choice>
              <mc:Fallback>
                <p:oleObj name="Visio" r:id="rId13" imgW="355870" imgH="866146" progId="Visio.Drawing.11">
                  <p:embed/>
                  <p:pic>
                    <p:nvPicPr>
                      <p:cNvPr id="29"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787" y="4646412"/>
                        <a:ext cx="264450" cy="644596"/>
                      </a:xfrm>
                      <a:prstGeom prst="rect">
                        <a:avLst/>
                      </a:prstGeom>
                      <a:noFill/>
                      <a:ln>
                        <a:noFill/>
                      </a:ln>
                      <a:effectLst/>
                      <a:extLst/>
                    </p:spPr>
                  </p:pic>
                </p:oleObj>
              </mc:Fallback>
            </mc:AlternateContent>
          </a:graphicData>
        </a:graphic>
      </p:graphicFrame>
      <p:pic>
        <p:nvPicPr>
          <p:cNvPr id="30" name="Picture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0392" y="4097788"/>
            <a:ext cx="736682" cy="576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Rectangle 30"/>
          <p:cNvSpPr/>
          <p:nvPr/>
        </p:nvSpPr>
        <p:spPr>
          <a:xfrm>
            <a:off x="695486" y="3675255"/>
            <a:ext cx="2608454" cy="2341623"/>
          </a:xfrm>
          <a:prstGeom prst="rect">
            <a:avLst/>
          </a:prstGeom>
          <a:noFill/>
          <a:ln w="25400" cap="flat" cmpd="sng" algn="ctr">
            <a:solidFill>
              <a:sysClr val="window" lastClr="FFFFFF">
                <a:lumMod val="75000"/>
              </a:sys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2" name="TextBox 31"/>
          <p:cNvSpPr txBox="1"/>
          <p:nvPr/>
        </p:nvSpPr>
        <p:spPr>
          <a:xfrm>
            <a:off x="686931" y="3340548"/>
            <a:ext cx="2613614" cy="338554"/>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Suppliers</a:t>
            </a:r>
            <a:endParaRPr kumimoji="0" lang="en-US" sz="16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33" name="Picture 51" descr="C:\Users\admin\Desktop\fossil-fuel-power-station-isolated-white-background-cartoon-style-39577588_meitu_1.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55818" y="3752937"/>
            <a:ext cx="736681" cy="68267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a:off x="6760545" y="5024273"/>
            <a:ext cx="756311" cy="533907"/>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35" name="Straight Connector 34"/>
          <p:cNvCxnSpPr>
            <a:endCxn id="59" idx="3"/>
          </p:cNvCxnSpPr>
          <p:nvPr/>
        </p:nvCxnSpPr>
        <p:spPr>
          <a:xfrm flipV="1">
            <a:off x="6475150" y="5019025"/>
            <a:ext cx="216422" cy="442246"/>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36" name="Straight Connector 35"/>
          <p:cNvCxnSpPr>
            <a:stCxn id="59" idx="7"/>
          </p:cNvCxnSpPr>
          <p:nvPr/>
        </p:nvCxnSpPr>
        <p:spPr>
          <a:xfrm flipV="1">
            <a:off x="6772098" y="4297869"/>
            <a:ext cx="727648" cy="640630"/>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pic>
        <p:nvPicPr>
          <p:cNvPr id="37" name="Picture 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05727" y="5358264"/>
            <a:ext cx="1170487" cy="639159"/>
          </a:xfrm>
          <a:prstGeom prst="rect">
            <a:avLst/>
          </a:prstGeom>
        </p:spPr>
      </p:pic>
      <p:pic>
        <p:nvPicPr>
          <p:cNvPr id="38" name="Picture 3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38699" y="3972158"/>
            <a:ext cx="1190832" cy="585400"/>
          </a:xfrm>
          <a:prstGeom prst="rect">
            <a:avLst/>
          </a:prstGeom>
        </p:spPr>
      </p:pic>
      <p:pic>
        <p:nvPicPr>
          <p:cNvPr id="39" name="Picture 3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0995" y="5377253"/>
            <a:ext cx="1374072" cy="642229"/>
          </a:xfrm>
          <a:prstGeom prst="rect">
            <a:avLst/>
          </a:prstGeom>
        </p:spPr>
      </p:pic>
      <p:cxnSp>
        <p:nvCxnSpPr>
          <p:cNvPr id="40" name="Straight Connector 39"/>
          <p:cNvCxnSpPr>
            <a:stCxn id="33" idx="2"/>
            <a:endCxn id="59" idx="1"/>
          </p:cNvCxnSpPr>
          <p:nvPr/>
        </p:nvCxnSpPr>
        <p:spPr>
          <a:xfrm>
            <a:off x="6524159" y="4435607"/>
            <a:ext cx="167413" cy="502892"/>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pic>
        <p:nvPicPr>
          <p:cNvPr id="41" name="Picture 4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69134" y="5143937"/>
            <a:ext cx="290390" cy="285062"/>
          </a:xfrm>
          <a:prstGeom prst="rect">
            <a:avLst/>
          </a:prstGeom>
        </p:spPr>
      </p:pic>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62670" y="4505015"/>
            <a:ext cx="290390" cy="285062"/>
          </a:xfrm>
          <a:prstGeom prst="rect">
            <a:avLst/>
          </a:prstGeom>
        </p:spPr>
      </p:pic>
      <p:pic>
        <p:nvPicPr>
          <p:cNvPr id="43" name="Picture 4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60793" y="4432568"/>
            <a:ext cx="290390" cy="285062"/>
          </a:xfrm>
          <a:prstGeom prst="rect">
            <a:avLst/>
          </a:prstGeom>
        </p:spPr>
      </p:pic>
      <p:pic>
        <p:nvPicPr>
          <p:cNvPr id="44" name="Picture 4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45775" y="5068620"/>
            <a:ext cx="290390" cy="285062"/>
          </a:xfrm>
          <a:prstGeom prst="rect">
            <a:avLst/>
          </a:prstGeom>
        </p:spPr>
      </p:pic>
      <p:sp>
        <p:nvSpPr>
          <p:cNvPr id="45" name="Rectangle 44"/>
          <p:cNvSpPr/>
          <p:nvPr/>
        </p:nvSpPr>
        <p:spPr>
          <a:xfrm>
            <a:off x="5867402" y="3675255"/>
            <a:ext cx="2773067" cy="2341623"/>
          </a:xfrm>
          <a:prstGeom prst="rect">
            <a:avLst/>
          </a:prstGeom>
          <a:noFill/>
          <a:ln w="25400" cap="flat" cmpd="sng" algn="ctr">
            <a:solidFill>
              <a:sysClr val="window" lastClr="FFFFFF">
                <a:lumMod val="75000"/>
              </a:sys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48" name="Straight Connector 47"/>
          <p:cNvCxnSpPr>
            <a:stCxn id="30" idx="1"/>
            <a:endCxn id="54" idx="3"/>
          </p:cNvCxnSpPr>
          <p:nvPr/>
        </p:nvCxnSpPr>
        <p:spPr>
          <a:xfrm flipH="1">
            <a:off x="2963247" y="4386279"/>
            <a:ext cx="1097145" cy="592483"/>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pic>
        <p:nvPicPr>
          <p:cNvPr id="52" name="Picture 5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84544" y="4355335"/>
            <a:ext cx="290390" cy="285062"/>
          </a:xfrm>
          <a:prstGeom prst="rect">
            <a:avLst/>
          </a:prstGeom>
        </p:spPr>
      </p:pic>
      <p:sp>
        <p:nvSpPr>
          <p:cNvPr id="53" name="TextBox 52"/>
          <p:cNvSpPr txBox="1"/>
          <p:nvPr/>
        </p:nvSpPr>
        <p:spPr>
          <a:xfrm>
            <a:off x="5861382" y="3343919"/>
            <a:ext cx="2782834" cy="338554"/>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Customers</a:t>
            </a:r>
          </a:p>
        </p:txBody>
      </p:sp>
      <p:pic>
        <p:nvPicPr>
          <p:cNvPr id="54" name="Picture 5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523316" y="4785298"/>
            <a:ext cx="439931" cy="386928"/>
          </a:xfrm>
          <a:prstGeom prst="rect">
            <a:avLst/>
          </a:prstGeom>
        </p:spPr>
      </p:pic>
      <p:pic>
        <p:nvPicPr>
          <p:cNvPr id="55" name="Picture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6119" y="5247599"/>
            <a:ext cx="736682" cy="576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6" name="Straight Connector 55"/>
          <p:cNvCxnSpPr>
            <a:stCxn id="55" idx="1"/>
            <a:endCxn id="54" idx="3"/>
          </p:cNvCxnSpPr>
          <p:nvPr/>
        </p:nvCxnSpPr>
        <p:spPr>
          <a:xfrm flipH="1" flipV="1">
            <a:off x="2963247" y="4978762"/>
            <a:ext cx="1102872" cy="557328"/>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57" name="Straight Connector 56"/>
          <p:cNvCxnSpPr>
            <a:stCxn id="30" idx="3"/>
          </p:cNvCxnSpPr>
          <p:nvPr/>
        </p:nvCxnSpPr>
        <p:spPr>
          <a:xfrm>
            <a:off x="4797074" y="4386279"/>
            <a:ext cx="1867547" cy="571353"/>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58" name="Straight Connector 57"/>
          <p:cNvCxnSpPr>
            <a:stCxn id="55" idx="3"/>
            <a:endCxn id="59" idx="2"/>
          </p:cNvCxnSpPr>
          <p:nvPr/>
        </p:nvCxnSpPr>
        <p:spPr>
          <a:xfrm flipV="1">
            <a:off x="4802801" y="4978762"/>
            <a:ext cx="1872094" cy="557328"/>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sp>
        <p:nvSpPr>
          <p:cNvPr id="59" name="Flowchart: Connector 58"/>
          <p:cNvSpPr/>
          <p:nvPr/>
        </p:nvSpPr>
        <p:spPr>
          <a:xfrm>
            <a:off x="6674895" y="4921822"/>
            <a:ext cx="113880" cy="113880"/>
          </a:xfrm>
          <a:prstGeom prst="flowChartConnector">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0" name="Rectangle 59"/>
          <p:cNvSpPr/>
          <p:nvPr/>
        </p:nvSpPr>
        <p:spPr>
          <a:xfrm>
            <a:off x="3306659" y="3679837"/>
            <a:ext cx="2560741" cy="2337041"/>
          </a:xfrm>
          <a:prstGeom prst="rect">
            <a:avLst/>
          </a:prstGeom>
          <a:noFill/>
          <a:ln w="25400" cap="flat" cmpd="sng" algn="ctr">
            <a:solidFill>
              <a:sysClr val="window" lastClr="FFFFFF">
                <a:lumMod val="75000"/>
              </a:sys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65" name="Picture 6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70006" y="5148477"/>
            <a:ext cx="290390" cy="285062"/>
          </a:xfrm>
          <a:prstGeom prst="rect">
            <a:avLst/>
          </a:prstGeom>
        </p:spPr>
      </p:pic>
      <p:pic>
        <p:nvPicPr>
          <p:cNvPr id="66" name="Picture 6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86421" y="4326132"/>
            <a:ext cx="439931" cy="386928"/>
          </a:xfrm>
          <a:prstGeom prst="rect">
            <a:avLst/>
          </a:prstGeom>
        </p:spPr>
      </p:pic>
      <p:pic>
        <p:nvPicPr>
          <p:cNvPr id="67" name="Picture 6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96908" y="5125276"/>
            <a:ext cx="439931" cy="386928"/>
          </a:xfrm>
          <a:prstGeom prst="rect">
            <a:avLst/>
          </a:prstGeom>
        </p:spPr>
      </p:pic>
      <p:sp>
        <p:nvSpPr>
          <p:cNvPr id="71" name="TextBox 70"/>
          <p:cNvSpPr txBox="1"/>
          <p:nvPr/>
        </p:nvSpPr>
        <p:spPr>
          <a:xfrm>
            <a:off x="3300545" y="3343272"/>
            <a:ext cx="2552960" cy="341159"/>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Manufacturers</a:t>
            </a:r>
            <a:endParaRPr kumimoji="0" lang="en-US" sz="16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2385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a:t>
            </a:r>
          </a:p>
        </p:txBody>
      </p:sp>
      <p:sp>
        <p:nvSpPr>
          <p:cNvPr id="4" name="Slide Number Placeholder 3"/>
          <p:cNvSpPr>
            <a:spLocks noGrp="1"/>
          </p:cNvSpPr>
          <p:nvPr>
            <p:ph type="sldNum" sz="quarter" idx="4"/>
          </p:nvPr>
        </p:nvSpPr>
        <p:spPr/>
        <p:txBody>
          <a:bodyPr/>
          <a:lstStyle/>
          <a:p>
            <a:fld id="{798D22C8-B87E-4B3F-80DE-4E1777DA98C0}" type="slidenum">
              <a:rPr lang="en-US" smtClean="0"/>
              <a:pPr/>
              <a:t>4</a:t>
            </a:fld>
            <a:endParaRPr lang="en-US" dirty="0"/>
          </a:p>
        </p:txBody>
      </p:sp>
      <p:sp>
        <p:nvSpPr>
          <p:cNvPr id="44" name="TextBox 43"/>
          <p:cNvSpPr txBox="1"/>
          <p:nvPr/>
        </p:nvSpPr>
        <p:spPr>
          <a:xfrm>
            <a:off x="322700" y="1073829"/>
            <a:ext cx="3313092" cy="461665"/>
          </a:xfrm>
          <a:prstGeom prst="rect">
            <a:avLst/>
          </a:prstGeom>
          <a:noFill/>
        </p:spPr>
        <p:txBody>
          <a:bodyPr wrap="square" rtlCol="0">
            <a:spAutoFit/>
          </a:bodyPr>
          <a:lstStyle/>
          <a:p>
            <a:r>
              <a:rPr lang="en-US" sz="2400" b="1" dirty="0">
                <a:solidFill>
                  <a:schemeClr val="accent5"/>
                </a:solidFill>
                <a:latin typeface="+mn-lt"/>
              </a:rPr>
              <a:t>Decentralized Model</a:t>
            </a:r>
          </a:p>
        </p:txBody>
      </p:sp>
      <p:sp>
        <p:nvSpPr>
          <p:cNvPr id="45" name="TextBox 44"/>
          <p:cNvSpPr txBox="1"/>
          <p:nvPr/>
        </p:nvSpPr>
        <p:spPr>
          <a:xfrm>
            <a:off x="3320208" y="997810"/>
            <a:ext cx="600967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mn-lt"/>
              </a:rPr>
              <a:t>Multiple players pursue different objectives</a:t>
            </a:r>
          </a:p>
          <a:p>
            <a:pPr marL="285750" indent="-285750">
              <a:buFont typeface="Arial" panose="020B0604020202020204" pitchFamily="34" charset="0"/>
              <a:buChar char="•"/>
            </a:pPr>
            <a:r>
              <a:rPr lang="en-US" sz="2000" dirty="0">
                <a:solidFill>
                  <a:schemeClr val="bg1"/>
                </a:solidFill>
                <a:latin typeface="+mn-lt"/>
              </a:rPr>
              <a:t>Solutions from centralized model can be infeasible </a:t>
            </a:r>
          </a:p>
        </p:txBody>
      </p:sp>
      <p:cxnSp>
        <p:nvCxnSpPr>
          <p:cNvPr id="51" name="Straight Arrow Connector 50"/>
          <p:cNvCxnSpPr/>
          <p:nvPr/>
        </p:nvCxnSpPr>
        <p:spPr>
          <a:xfrm>
            <a:off x="2747342" y="2627186"/>
            <a:ext cx="986458" cy="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2" name="Straight Arrow Connector 51"/>
          <p:cNvCxnSpPr/>
          <p:nvPr/>
        </p:nvCxnSpPr>
        <p:spPr>
          <a:xfrm>
            <a:off x="5486400" y="2651058"/>
            <a:ext cx="986458" cy="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 name="Rectangle 1"/>
          <p:cNvSpPr/>
          <p:nvPr/>
        </p:nvSpPr>
        <p:spPr>
          <a:xfrm>
            <a:off x="553853" y="3031246"/>
            <a:ext cx="2598217" cy="3005553"/>
          </a:xfrm>
          <a:prstGeom prst="rect">
            <a:avLst/>
          </a:prstGeom>
          <a:noFill/>
          <a:ln w="1905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402388" y="3055724"/>
            <a:ext cx="2374824" cy="2981076"/>
          </a:xfrm>
          <a:prstGeom prst="rect">
            <a:avLst/>
          </a:prstGeom>
          <a:noFill/>
          <a:ln w="19050">
            <a:solidFill>
              <a:schemeClr val="accent6">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068887" y="3055724"/>
            <a:ext cx="2590433" cy="2981076"/>
          </a:xfrm>
          <a:prstGeom prst="rect">
            <a:avLst/>
          </a:prstGeom>
          <a:noFill/>
          <a:ln w="19050">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stretch>
            <a:fillRect/>
          </a:stretch>
        </p:blipFill>
        <p:spPr>
          <a:xfrm>
            <a:off x="2754051" y="2131265"/>
            <a:ext cx="957725" cy="434096"/>
          </a:xfrm>
          <a:prstGeom prst="rect">
            <a:avLst/>
          </a:prstGeom>
        </p:spPr>
      </p:pic>
      <p:pic>
        <p:nvPicPr>
          <p:cNvPr id="67" name="Picture 66"/>
          <p:cNvPicPr>
            <a:picLocks noChangeAspect="1"/>
          </p:cNvPicPr>
          <p:nvPr/>
        </p:nvPicPr>
        <p:blipFill>
          <a:blip r:embed="rId4"/>
          <a:stretch>
            <a:fillRect/>
          </a:stretch>
        </p:blipFill>
        <p:spPr>
          <a:xfrm>
            <a:off x="5500766" y="2150600"/>
            <a:ext cx="957725" cy="434096"/>
          </a:xfrm>
          <a:prstGeom prst="rect">
            <a:avLst/>
          </a:prstGeom>
        </p:spPr>
      </p:pic>
      <p:pic>
        <p:nvPicPr>
          <p:cNvPr id="22" name="Picture 21"/>
          <p:cNvPicPr>
            <a:picLocks noChangeAspect="1"/>
          </p:cNvPicPr>
          <p:nvPr/>
        </p:nvPicPr>
        <p:blipFill rotWithShape="1">
          <a:blip r:embed="rId5"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35315" t="6926" r="36294" b="48694"/>
          <a:stretch/>
        </p:blipFill>
        <p:spPr>
          <a:xfrm>
            <a:off x="1447800" y="2053992"/>
            <a:ext cx="662726" cy="776989"/>
          </a:xfrm>
          <a:prstGeom prst="rect">
            <a:avLst/>
          </a:prstGeom>
        </p:spPr>
      </p:pic>
      <p:pic>
        <p:nvPicPr>
          <p:cNvPr id="24" name="Picture 23"/>
          <p:cNvPicPr>
            <a:picLocks noChangeAspect="1"/>
          </p:cNvPicPr>
          <p:nvPr/>
        </p:nvPicPr>
        <p:blipFill rotWithShape="1">
          <a:blip r:embed="rId5"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5315" t="6926" r="36294" b="48694"/>
          <a:stretch/>
        </p:blipFill>
        <p:spPr>
          <a:xfrm>
            <a:off x="4346868" y="2077369"/>
            <a:ext cx="662726" cy="776989"/>
          </a:xfrm>
          <a:prstGeom prst="rect">
            <a:avLst/>
          </a:prstGeom>
        </p:spPr>
      </p:pic>
      <p:pic>
        <p:nvPicPr>
          <p:cNvPr id="25" name="Picture 24"/>
          <p:cNvPicPr>
            <a:picLocks noChangeAspect="1"/>
          </p:cNvPicPr>
          <p:nvPr/>
        </p:nvPicPr>
        <p:blipFill rotWithShape="1">
          <a:blip r:embed="rId5"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35315" t="6926" r="36294" b="48694"/>
          <a:stretch/>
        </p:blipFill>
        <p:spPr>
          <a:xfrm>
            <a:off x="7044073" y="2064263"/>
            <a:ext cx="662726" cy="776989"/>
          </a:xfrm>
          <a:prstGeom prst="rect">
            <a:avLst/>
          </a:prstGeom>
        </p:spPr>
      </p:pic>
      <p:graphicFrame>
        <p:nvGraphicFramePr>
          <p:cNvPr id="21" name="Object 20"/>
          <p:cNvGraphicFramePr>
            <a:graphicFrameLocks noChangeAspect="1"/>
          </p:cNvGraphicFramePr>
          <p:nvPr>
            <p:extLst/>
          </p:nvPr>
        </p:nvGraphicFramePr>
        <p:xfrm>
          <a:off x="1644100" y="5154891"/>
          <a:ext cx="264450" cy="644596"/>
        </p:xfrm>
        <a:graphic>
          <a:graphicData uri="http://schemas.openxmlformats.org/presentationml/2006/ole">
            <mc:AlternateContent xmlns:mc="http://schemas.openxmlformats.org/markup-compatibility/2006">
              <mc:Choice xmlns:v="urn:schemas-microsoft-com:vml" Requires="v">
                <p:oleObj spid="_x0000_s3080" name="Visio" r:id="rId6" imgW="355870" imgH="866146" progId="Visio.Drawing.11">
                  <p:embed/>
                </p:oleObj>
              </mc:Choice>
              <mc:Fallback>
                <p:oleObj name="Visio" r:id="rId6" imgW="355870" imgH="866146" progId="Visio.Drawing.11">
                  <p:embed/>
                  <p:pic>
                    <p:nvPicPr>
                      <p:cNvPr id="21"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4100" y="5154891"/>
                        <a:ext cx="264450" cy="644596"/>
                      </a:xfrm>
                      <a:prstGeom prst="rect">
                        <a:avLst/>
                      </a:prstGeom>
                      <a:noFill/>
                      <a:ln>
                        <a:noFill/>
                      </a:ln>
                      <a:effectLst/>
                      <a:extLst/>
                    </p:spPr>
                  </p:pic>
                </p:oleObj>
              </mc:Fallback>
            </mc:AlternateContent>
          </a:graphicData>
        </a:graphic>
      </p:graphicFrame>
      <p:cxnSp>
        <p:nvCxnSpPr>
          <p:cNvPr id="23" name="Straight Connector 22"/>
          <p:cNvCxnSpPr>
            <a:stCxn id="30" idx="1"/>
          </p:cNvCxnSpPr>
          <p:nvPr/>
        </p:nvCxnSpPr>
        <p:spPr>
          <a:xfrm flipH="1" flipV="1">
            <a:off x="1876327" y="4232903"/>
            <a:ext cx="313140" cy="556307"/>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27" name="Straight Connector 26"/>
          <p:cNvCxnSpPr>
            <a:stCxn id="30" idx="2"/>
          </p:cNvCxnSpPr>
          <p:nvPr/>
        </p:nvCxnSpPr>
        <p:spPr>
          <a:xfrm flipH="1">
            <a:off x="1175235" y="4829473"/>
            <a:ext cx="997555" cy="104017"/>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28" name="Straight Connector 27"/>
          <p:cNvCxnSpPr>
            <a:stCxn id="30" idx="3"/>
          </p:cNvCxnSpPr>
          <p:nvPr/>
        </p:nvCxnSpPr>
        <p:spPr>
          <a:xfrm flipH="1">
            <a:off x="1831057" y="4869736"/>
            <a:ext cx="358410" cy="780805"/>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29" name="Straight Connector 28"/>
          <p:cNvCxnSpPr>
            <a:stCxn id="57" idx="1"/>
            <a:endCxn id="30" idx="6"/>
          </p:cNvCxnSpPr>
          <p:nvPr/>
        </p:nvCxnSpPr>
        <p:spPr>
          <a:xfrm flipH="1">
            <a:off x="2286670" y="4824225"/>
            <a:ext cx="360899" cy="5248"/>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sp>
        <p:nvSpPr>
          <p:cNvPr id="30" name="Flowchart: Connector 29"/>
          <p:cNvSpPr/>
          <p:nvPr/>
        </p:nvSpPr>
        <p:spPr>
          <a:xfrm>
            <a:off x="2172790" y="4772533"/>
            <a:ext cx="113880" cy="113880"/>
          </a:xfrm>
          <a:prstGeom prst="flowChartConnector">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31" name="Object 30"/>
          <p:cNvGraphicFramePr>
            <a:graphicFrameLocks noChangeAspect="1"/>
          </p:cNvGraphicFramePr>
          <p:nvPr>
            <p:extLst/>
          </p:nvPr>
        </p:nvGraphicFramePr>
        <p:xfrm>
          <a:off x="1696693" y="3616517"/>
          <a:ext cx="264450" cy="644596"/>
        </p:xfrm>
        <a:graphic>
          <a:graphicData uri="http://schemas.openxmlformats.org/presentationml/2006/ole">
            <mc:AlternateContent xmlns:mc="http://schemas.openxmlformats.org/markup-compatibility/2006">
              <mc:Choice xmlns:v="urn:schemas-microsoft-com:vml" Requires="v">
                <p:oleObj spid="_x0000_s3081" name="Visio" r:id="rId8" imgW="355870" imgH="866146" progId="Visio.Drawing.11">
                  <p:embed/>
                </p:oleObj>
              </mc:Choice>
              <mc:Fallback>
                <p:oleObj name="Visio" r:id="rId8" imgW="355870" imgH="866146" progId="Visio.Drawing.11">
                  <p:embed/>
                  <p:pic>
                    <p:nvPicPr>
                      <p:cNvPr id="31"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6693" y="3616517"/>
                        <a:ext cx="264450" cy="644596"/>
                      </a:xfrm>
                      <a:prstGeom prst="rect">
                        <a:avLst/>
                      </a:prstGeom>
                      <a:noFill/>
                      <a:ln>
                        <a:noFill/>
                      </a:ln>
                      <a:effectLst/>
                      <a:extLst/>
                    </p:spPr>
                  </p:pic>
                </p:oleObj>
              </mc:Fallback>
            </mc:AlternateContent>
          </a:graphicData>
        </a:graphic>
      </p:graphicFrame>
      <p:graphicFrame>
        <p:nvGraphicFramePr>
          <p:cNvPr id="32" name="Object 31"/>
          <p:cNvGraphicFramePr>
            <a:graphicFrameLocks noChangeAspect="1"/>
          </p:cNvGraphicFramePr>
          <p:nvPr>
            <p:extLst/>
          </p:nvPr>
        </p:nvGraphicFramePr>
        <p:xfrm>
          <a:off x="961040" y="4491875"/>
          <a:ext cx="264450" cy="644596"/>
        </p:xfrm>
        <a:graphic>
          <a:graphicData uri="http://schemas.openxmlformats.org/presentationml/2006/ole">
            <mc:AlternateContent xmlns:mc="http://schemas.openxmlformats.org/markup-compatibility/2006">
              <mc:Choice xmlns:v="urn:schemas-microsoft-com:vml" Requires="v">
                <p:oleObj spid="_x0000_s3082" name="Visio" r:id="rId9" imgW="355870" imgH="866146" progId="Visio.Drawing.11">
                  <p:embed/>
                </p:oleObj>
              </mc:Choice>
              <mc:Fallback>
                <p:oleObj name="Visio" r:id="rId9" imgW="355870" imgH="866146" progId="Visio.Drawing.11">
                  <p:embed/>
                  <p:pic>
                    <p:nvPicPr>
                      <p:cNvPr id="32"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1040" y="4491875"/>
                        <a:ext cx="264450" cy="644596"/>
                      </a:xfrm>
                      <a:prstGeom prst="rect">
                        <a:avLst/>
                      </a:prstGeom>
                      <a:noFill/>
                      <a:ln>
                        <a:noFill/>
                      </a:ln>
                      <a:effectLst/>
                      <a:extLst/>
                    </p:spPr>
                  </p:pic>
                </p:oleObj>
              </mc:Fallback>
            </mc:AlternateContent>
          </a:graphicData>
        </a:graphic>
      </p:graphicFrame>
      <p:pic>
        <p:nvPicPr>
          <p:cNvPr id="33" name="Picture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4645" y="3943251"/>
            <a:ext cx="736682" cy="576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TextBox 34"/>
          <p:cNvSpPr txBox="1"/>
          <p:nvPr/>
        </p:nvSpPr>
        <p:spPr>
          <a:xfrm>
            <a:off x="553852" y="3031246"/>
            <a:ext cx="2598219" cy="338554"/>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Suppliers</a:t>
            </a:r>
            <a:endParaRPr kumimoji="0" lang="en-US" sz="16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36" name="Picture 51" descr="C:\Users\admin\Desktop\fossil-fuel-power-station-isolated-white-background-cartoon-style-39577588_meitu_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80071" y="3598400"/>
            <a:ext cx="736681" cy="68267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p:nvPr/>
        </p:nvCxnSpPr>
        <p:spPr>
          <a:xfrm>
            <a:off x="6884798" y="4869736"/>
            <a:ext cx="756311" cy="533907"/>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38" name="Straight Connector 37"/>
          <p:cNvCxnSpPr>
            <a:endCxn id="68" idx="3"/>
          </p:cNvCxnSpPr>
          <p:nvPr/>
        </p:nvCxnSpPr>
        <p:spPr>
          <a:xfrm flipV="1">
            <a:off x="6599403" y="4864488"/>
            <a:ext cx="216422" cy="442246"/>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39" name="Straight Connector 38"/>
          <p:cNvCxnSpPr>
            <a:stCxn id="68" idx="7"/>
          </p:cNvCxnSpPr>
          <p:nvPr/>
        </p:nvCxnSpPr>
        <p:spPr>
          <a:xfrm flipV="1">
            <a:off x="6896351" y="4143332"/>
            <a:ext cx="727648" cy="640630"/>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pic>
        <p:nvPicPr>
          <p:cNvPr id="40" name="Picture 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29980" y="5203727"/>
            <a:ext cx="1170487" cy="639159"/>
          </a:xfrm>
          <a:prstGeom prst="rect">
            <a:avLst/>
          </a:prstGeom>
        </p:spPr>
      </p:pic>
      <p:pic>
        <p:nvPicPr>
          <p:cNvPr id="41" name="Picture 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62952" y="3817621"/>
            <a:ext cx="1190832" cy="585400"/>
          </a:xfrm>
          <a:prstGeom prst="rect">
            <a:avLst/>
          </a:prstGeom>
        </p:spPr>
      </p:pic>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85248" y="5222716"/>
            <a:ext cx="1374072" cy="642229"/>
          </a:xfrm>
          <a:prstGeom prst="rect">
            <a:avLst/>
          </a:prstGeom>
        </p:spPr>
      </p:pic>
      <p:cxnSp>
        <p:nvCxnSpPr>
          <p:cNvPr id="46" name="Straight Connector 45"/>
          <p:cNvCxnSpPr>
            <a:stCxn id="36" idx="2"/>
            <a:endCxn id="68" idx="1"/>
          </p:cNvCxnSpPr>
          <p:nvPr/>
        </p:nvCxnSpPr>
        <p:spPr>
          <a:xfrm>
            <a:off x="6648412" y="4281070"/>
            <a:ext cx="167413" cy="502892"/>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pic>
        <p:nvPicPr>
          <p:cNvPr id="47" name="Picture 4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93387" y="4989400"/>
            <a:ext cx="290390" cy="285062"/>
          </a:xfrm>
          <a:prstGeom prst="rect">
            <a:avLst/>
          </a:prstGeom>
        </p:spPr>
      </p:pic>
      <p:pic>
        <p:nvPicPr>
          <p:cNvPr id="48" name="Picture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86923" y="4350478"/>
            <a:ext cx="290390" cy="285062"/>
          </a:xfrm>
          <a:prstGeom prst="rect">
            <a:avLst/>
          </a:prstGeom>
        </p:spPr>
      </p:pic>
      <p:pic>
        <p:nvPicPr>
          <p:cNvPr id="49" name="Picture 4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85046" y="4278031"/>
            <a:ext cx="290390" cy="285062"/>
          </a:xfrm>
          <a:prstGeom prst="rect">
            <a:avLst/>
          </a:prstGeom>
        </p:spPr>
      </p:pic>
      <p:pic>
        <p:nvPicPr>
          <p:cNvPr id="50" name="Picture 4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70028" y="4914083"/>
            <a:ext cx="290390" cy="285062"/>
          </a:xfrm>
          <a:prstGeom prst="rect">
            <a:avLst/>
          </a:prstGeom>
        </p:spPr>
      </p:pic>
      <p:cxnSp>
        <p:nvCxnSpPr>
          <p:cNvPr id="54" name="Straight Connector 53"/>
          <p:cNvCxnSpPr>
            <a:stCxn id="33" idx="1"/>
            <a:endCxn id="57" idx="3"/>
          </p:cNvCxnSpPr>
          <p:nvPr/>
        </p:nvCxnSpPr>
        <p:spPr>
          <a:xfrm flipH="1">
            <a:off x="3087500" y="4231742"/>
            <a:ext cx="1097145" cy="592483"/>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08797" y="4200798"/>
            <a:ext cx="290390" cy="285062"/>
          </a:xfrm>
          <a:prstGeom prst="rect">
            <a:avLst/>
          </a:prstGeom>
        </p:spPr>
      </p:pic>
      <p:sp>
        <p:nvSpPr>
          <p:cNvPr id="56" name="TextBox 55"/>
          <p:cNvSpPr txBox="1"/>
          <p:nvPr/>
        </p:nvSpPr>
        <p:spPr>
          <a:xfrm>
            <a:off x="6055639" y="3055724"/>
            <a:ext cx="2590433" cy="338554"/>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Customers</a:t>
            </a:r>
          </a:p>
        </p:txBody>
      </p:sp>
      <p:pic>
        <p:nvPicPr>
          <p:cNvPr id="57" name="Picture 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47569" y="4630761"/>
            <a:ext cx="439931" cy="386928"/>
          </a:xfrm>
          <a:prstGeom prst="rect">
            <a:avLst/>
          </a:prstGeom>
        </p:spPr>
      </p:pic>
      <p:pic>
        <p:nvPicPr>
          <p:cNvPr id="58" name="Picture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0372" y="5093062"/>
            <a:ext cx="736682" cy="576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4" name="Straight Connector 63"/>
          <p:cNvCxnSpPr>
            <a:stCxn id="58" idx="1"/>
            <a:endCxn id="57" idx="3"/>
          </p:cNvCxnSpPr>
          <p:nvPr/>
        </p:nvCxnSpPr>
        <p:spPr>
          <a:xfrm flipH="1" flipV="1">
            <a:off x="3087500" y="4824225"/>
            <a:ext cx="1102872" cy="557328"/>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65" name="Straight Connector 64"/>
          <p:cNvCxnSpPr>
            <a:stCxn id="33" idx="3"/>
          </p:cNvCxnSpPr>
          <p:nvPr/>
        </p:nvCxnSpPr>
        <p:spPr>
          <a:xfrm>
            <a:off x="4921327" y="4231742"/>
            <a:ext cx="1867547" cy="571353"/>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cxnSp>
        <p:nvCxnSpPr>
          <p:cNvPr id="66" name="Straight Connector 65"/>
          <p:cNvCxnSpPr>
            <a:stCxn id="58" idx="3"/>
            <a:endCxn id="68" idx="2"/>
          </p:cNvCxnSpPr>
          <p:nvPr/>
        </p:nvCxnSpPr>
        <p:spPr>
          <a:xfrm flipV="1">
            <a:off x="4927054" y="4824225"/>
            <a:ext cx="1872094" cy="557328"/>
          </a:xfrm>
          <a:prstGeom prst="line">
            <a:avLst/>
          </a:prstGeom>
          <a:noFill/>
          <a:ln w="63500" cap="sq" cmpd="sng" algn="ctr">
            <a:solidFill>
              <a:sysClr val="windowText" lastClr="000000">
                <a:lumMod val="95000"/>
                <a:lumOff val="5000"/>
              </a:sysClr>
            </a:solidFill>
            <a:prstDash val="solid"/>
            <a:round/>
            <a:headEnd type="none" w="med" len="med"/>
            <a:tailEnd type="none" w="med" len="med"/>
          </a:ln>
          <a:effectLst>
            <a:glow rad="12700">
              <a:srgbClr val="4BACC6">
                <a:lumMod val="75000"/>
                <a:alpha val="20000"/>
              </a:srgbClr>
            </a:glow>
          </a:effectLst>
          <a:scene3d>
            <a:camera prst="orthographicFront"/>
            <a:lightRig rig="threePt" dir="t"/>
          </a:scene3d>
          <a:sp3d extrusionH="127000" prstMaterial="clear">
            <a:bevelT/>
            <a:extrusionClr>
              <a:srgbClr val="1F497D">
                <a:lumMod val="60000"/>
                <a:lumOff val="40000"/>
              </a:srgbClr>
            </a:extrusionClr>
          </a:sp3d>
        </p:spPr>
      </p:cxnSp>
      <p:sp>
        <p:nvSpPr>
          <p:cNvPr id="68" name="Flowchart: Connector 67"/>
          <p:cNvSpPr/>
          <p:nvPr/>
        </p:nvSpPr>
        <p:spPr>
          <a:xfrm>
            <a:off x="6799148" y="4767285"/>
            <a:ext cx="113880" cy="113880"/>
          </a:xfrm>
          <a:prstGeom prst="flowChartConnector">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70" name="Picture 6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94259" y="4993940"/>
            <a:ext cx="290390" cy="285062"/>
          </a:xfrm>
          <a:prstGeom prst="rect">
            <a:avLst/>
          </a:prstGeom>
        </p:spPr>
      </p:pic>
      <p:pic>
        <p:nvPicPr>
          <p:cNvPr id="71" name="Picture 7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219397" y="4145129"/>
            <a:ext cx="439931" cy="386928"/>
          </a:xfrm>
          <a:prstGeom prst="rect">
            <a:avLst/>
          </a:prstGeom>
        </p:spPr>
      </p:pic>
      <p:pic>
        <p:nvPicPr>
          <p:cNvPr id="72" name="Picture 7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204826" y="5033792"/>
            <a:ext cx="439931" cy="386928"/>
          </a:xfrm>
          <a:prstGeom prst="rect">
            <a:avLst/>
          </a:prstGeom>
        </p:spPr>
      </p:pic>
      <p:sp>
        <p:nvSpPr>
          <p:cNvPr id="73" name="TextBox 72"/>
          <p:cNvSpPr txBox="1"/>
          <p:nvPr/>
        </p:nvSpPr>
        <p:spPr>
          <a:xfrm>
            <a:off x="3389138" y="3038694"/>
            <a:ext cx="2374826" cy="338554"/>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Manufacturers</a:t>
            </a:r>
            <a:endParaRPr kumimoji="0" lang="en-US" sz="1600" b="1"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74" name="Picture 7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963495" y="5562600"/>
            <a:ext cx="724886" cy="851308"/>
          </a:xfrm>
          <a:prstGeom prst="rect">
            <a:avLst/>
          </a:prstGeom>
        </p:spPr>
      </p:pic>
      <p:pic>
        <p:nvPicPr>
          <p:cNvPr id="75" name="Picture 7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248749" y="5486400"/>
            <a:ext cx="923471" cy="923471"/>
          </a:xfrm>
          <a:prstGeom prst="rect">
            <a:avLst/>
          </a:prstGeom>
        </p:spPr>
      </p:pic>
      <p:sp>
        <p:nvSpPr>
          <p:cNvPr id="76" name="TextBox 75"/>
          <p:cNvSpPr txBox="1"/>
          <p:nvPr/>
        </p:nvSpPr>
        <p:spPr>
          <a:xfrm>
            <a:off x="4264224" y="5786735"/>
            <a:ext cx="904861" cy="461665"/>
          </a:xfrm>
          <a:prstGeom prst="rect">
            <a:avLst/>
          </a:prstGeom>
          <a:noFill/>
        </p:spPr>
        <p:txBody>
          <a:bodyPr wrap="square" rtlCol="0">
            <a:spAutoFit/>
          </a:bodyPr>
          <a:lstStyle/>
          <a:p>
            <a:r>
              <a:rPr lang="en-US" sz="2400" b="1" dirty="0">
                <a:solidFill>
                  <a:schemeClr val="bg1"/>
                </a:solidFill>
              </a:rPr>
              <a:t>OR</a:t>
            </a:r>
          </a:p>
        </p:txBody>
      </p:sp>
      <p:pic>
        <p:nvPicPr>
          <p:cNvPr id="5" name="Picture 4"/>
          <p:cNvPicPr>
            <a:picLocks noChangeAspect="1"/>
          </p:cNvPicPr>
          <p:nvPr/>
        </p:nvPicPr>
        <p:blipFill>
          <a:blip r:embed="rId19">
            <a:duotone>
              <a:schemeClr val="accent3">
                <a:shade val="45000"/>
                <a:satMod val="135000"/>
              </a:schemeClr>
              <a:prstClr val="white"/>
            </a:duotone>
          </a:blip>
          <a:stretch>
            <a:fillRect/>
          </a:stretch>
        </p:blipFill>
        <p:spPr>
          <a:xfrm>
            <a:off x="2153574" y="3622147"/>
            <a:ext cx="276675" cy="663300"/>
          </a:xfrm>
          <a:prstGeom prst="rect">
            <a:avLst/>
          </a:prstGeom>
        </p:spPr>
      </p:pic>
      <p:pic>
        <p:nvPicPr>
          <p:cNvPr id="61" name="Picture 60"/>
          <p:cNvPicPr>
            <a:picLocks noChangeAspect="1"/>
          </p:cNvPicPr>
          <p:nvPr/>
        </p:nvPicPr>
        <p:blipFill>
          <a:blip r:embed="rId19">
            <a:duotone>
              <a:schemeClr val="accent3">
                <a:shade val="45000"/>
                <a:satMod val="135000"/>
              </a:schemeClr>
              <a:prstClr val="white"/>
            </a:duotone>
          </a:blip>
          <a:stretch>
            <a:fillRect/>
          </a:stretch>
        </p:blipFill>
        <p:spPr>
          <a:xfrm>
            <a:off x="1258629" y="3921286"/>
            <a:ext cx="276675" cy="663300"/>
          </a:xfrm>
          <a:prstGeom prst="rect">
            <a:avLst/>
          </a:prstGeom>
        </p:spPr>
      </p:pic>
      <p:pic>
        <p:nvPicPr>
          <p:cNvPr id="69" name="Picture 68"/>
          <p:cNvPicPr>
            <a:picLocks noChangeAspect="1"/>
          </p:cNvPicPr>
          <p:nvPr/>
        </p:nvPicPr>
        <p:blipFill>
          <a:blip r:embed="rId19">
            <a:duotone>
              <a:schemeClr val="accent3">
                <a:shade val="45000"/>
                <a:satMod val="135000"/>
              </a:schemeClr>
              <a:prstClr val="white"/>
            </a:duotone>
          </a:blip>
          <a:stretch>
            <a:fillRect/>
          </a:stretch>
        </p:blipFill>
        <p:spPr>
          <a:xfrm>
            <a:off x="2275239" y="5003520"/>
            <a:ext cx="276675" cy="663300"/>
          </a:xfrm>
          <a:prstGeom prst="rect">
            <a:avLst/>
          </a:prstGeom>
        </p:spPr>
      </p:pic>
    </p:spTree>
    <p:extLst>
      <p:ext uri="{BB962C8B-B14F-4D97-AF65-F5344CB8AC3E}">
        <p14:creationId xmlns:p14="http://schemas.microsoft.com/office/powerpoint/2010/main" val="19979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2" grpId="0" animBg="1"/>
      <p:bldP spid="63" grpId="0" animBg="1"/>
      <p:bldP spid="35" grpId="0" animBg="1"/>
      <p:bldP spid="56" grpId="0" animBg="1"/>
      <p:bldP spid="73" grpId="0" animBg="1"/>
      <p:bldP spid="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142999"/>
            <a:ext cx="6324600" cy="3253202"/>
          </a:xfrm>
        </p:spPr>
        <p:txBody>
          <a:bodyPr/>
          <a:lstStyle/>
          <a:p>
            <a:r>
              <a:rPr lang="en-US" b="1" dirty="0">
                <a:solidFill>
                  <a:schemeClr val="accent5"/>
                </a:solidFill>
              </a:rPr>
              <a:t>The Decision-Maker</a:t>
            </a:r>
            <a:endParaRPr lang="en-US" dirty="0">
              <a:solidFill>
                <a:schemeClr val="accent5"/>
              </a:solidFill>
            </a:endParaRPr>
          </a:p>
          <a:p>
            <a:pPr lvl="1"/>
            <a:r>
              <a:rPr lang="en-US" dirty="0"/>
              <a:t>Only controls part of the supply chain</a:t>
            </a:r>
          </a:p>
          <a:p>
            <a:pPr lvl="1"/>
            <a:r>
              <a:rPr lang="en-US" dirty="0">
                <a:solidFill>
                  <a:schemeClr val="accent2"/>
                </a:solidFill>
              </a:rPr>
              <a:t>Multi-objective life cycle optimization</a:t>
            </a:r>
          </a:p>
          <a:p>
            <a:pPr lvl="1"/>
            <a:r>
              <a:rPr lang="en-US" dirty="0"/>
              <a:t>Try its best for </a:t>
            </a:r>
            <a:r>
              <a:rPr lang="en-US" dirty="0">
                <a:solidFill>
                  <a:srgbClr val="009900"/>
                </a:solidFill>
              </a:rPr>
              <a:t>sustainable supply chains</a:t>
            </a:r>
          </a:p>
          <a:p>
            <a:pPr lvl="1"/>
            <a:r>
              <a:rPr lang="en-US" dirty="0">
                <a:solidFill>
                  <a:schemeClr val="tx1">
                    <a:lumMod val="50000"/>
                  </a:schemeClr>
                </a:solidFill>
              </a:rPr>
              <a:t>Considers multiple sustainability metrics</a:t>
            </a:r>
          </a:p>
          <a:p>
            <a:pPr lvl="4"/>
            <a:endParaRPr lang="en-US" sz="800" dirty="0">
              <a:solidFill>
                <a:schemeClr val="tx1">
                  <a:lumMod val="50000"/>
                </a:schemeClr>
              </a:solidFill>
            </a:endParaRPr>
          </a:p>
          <a:p>
            <a:r>
              <a:rPr lang="en-US" b="1" dirty="0">
                <a:solidFill>
                  <a:schemeClr val="accent5"/>
                </a:solidFill>
              </a:rPr>
              <a:t>Other Stakeholders</a:t>
            </a:r>
          </a:p>
          <a:p>
            <a:pPr lvl="1"/>
            <a:r>
              <a:rPr lang="en-US" dirty="0">
                <a:solidFill>
                  <a:schemeClr val="accent2"/>
                </a:solidFill>
              </a:rPr>
              <a:t>Economic optimization </a:t>
            </a:r>
            <a:r>
              <a:rPr lang="en-US" dirty="0"/>
              <a:t>(cost-efficiency or profitability) for supply chain units under its control</a:t>
            </a:r>
          </a:p>
        </p:txBody>
      </p:sp>
      <p:sp>
        <p:nvSpPr>
          <p:cNvPr id="3" name="Title 2"/>
          <p:cNvSpPr>
            <a:spLocks noGrp="1"/>
          </p:cNvSpPr>
          <p:nvPr>
            <p:ph type="title"/>
          </p:nvPr>
        </p:nvSpPr>
        <p:spPr/>
        <p:txBody>
          <a:bodyPr>
            <a:normAutofit/>
          </a:bodyPr>
          <a:lstStyle/>
          <a:p>
            <a:r>
              <a:rPr lang="en-US" dirty="0"/>
              <a:t>Life Cycle Optimization for Non-Cooperative SCs</a:t>
            </a:r>
          </a:p>
        </p:txBody>
      </p:sp>
      <p:sp>
        <p:nvSpPr>
          <p:cNvPr id="4" name="Slide Number Placeholder 3"/>
          <p:cNvSpPr>
            <a:spLocks noGrp="1"/>
          </p:cNvSpPr>
          <p:nvPr>
            <p:ph type="sldNum" sz="quarter" idx="4"/>
          </p:nvPr>
        </p:nvSpPr>
        <p:spPr/>
        <p:txBody>
          <a:bodyPr/>
          <a:lstStyle/>
          <a:p>
            <a:fld id="{798D22C8-B87E-4B3F-80DE-4E1777DA98C0}" type="slidenum">
              <a:rPr lang="en-US" smtClean="0"/>
              <a:pPr/>
              <a:t>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488" y="3126335"/>
            <a:ext cx="1828800" cy="1293265"/>
          </a:xfrm>
          <a:prstGeom prst="rect">
            <a:avLst/>
          </a:prstGeom>
        </p:spPr>
      </p:pic>
      <p:pic>
        <p:nvPicPr>
          <p:cNvPr id="7" name="Picture 6"/>
          <p:cNvPicPr>
            <a:picLocks noChangeAspect="1"/>
          </p:cNvPicPr>
          <p:nvPr/>
        </p:nvPicPr>
        <p:blipFill rotWithShape="1">
          <a:blip r:embed="rId3" cstate="print">
            <a:clrChange>
              <a:clrFrom>
                <a:srgbClr val="F3F8E2"/>
              </a:clrFrom>
              <a:clrTo>
                <a:srgbClr val="F3F8E2">
                  <a:alpha val="0"/>
                </a:srgbClr>
              </a:clrTo>
            </a:clrChange>
            <a:extLst>
              <a:ext uri="{28A0092B-C50C-407E-A947-70E740481C1C}">
                <a14:useLocalDpi xmlns:a14="http://schemas.microsoft.com/office/drawing/2010/main" val="0"/>
              </a:ext>
            </a:extLst>
          </a:blip>
          <a:srcRect l="11443" r="11354"/>
          <a:stretch/>
        </p:blipFill>
        <p:spPr>
          <a:xfrm>
            <a:off x="5943600" y="1143000"/>
            <a:ext cx="2981923" cy="1931223"/>
          </a:xfrm>
          <a:prstGeom prst="rect">
            <a:avLst/>
          </a:prstGeom>
          <a:ln>
            <a:noFill/>
          </a:ln>
          <a:effectLst>
            <a:softEdge rad="31750"/>
          </a:effectLst>
        </p:spPr>
      </p:pic>
      <p:grpSp>
        <p:nvGrpSpPr>
          <p:cNvPr id="8" name="Group 7"/>
          <p:cNvGrpSpPr/>
          <p:nvPr/>
        </p:nvGrpSpPr>
        <p:grpSpPr>
          <a:xfrm>
            <a:off x="1065876" y="4655622"/>
            <a:ext cx="7620924" cy="1577036"/>
            <a:chOff x="1134348" y="4642000"/>
            <a:chExt cx="7620924" cy="1577036"/>
          </a:xfrm>
        </p:grpSpPr>
        <p:grpSp>
          <p:nvGrpSpPr>
            <p:cNvPr id="41" name="Group 40"/>
            <p:cNvGrpSpPr/>
            <p:nvPr/>
          </p:nvGrpSpPr>
          <p:grpSpPr>
            <a:xfrm>
              <a:off x="1134348" y="4642000"/>
              <a:ext cx="5560339" cy="1577036"/>
              <a:chOff x="1295400" y="4800600"/>
              <a:chExt cx="5560339" cy="1577036"/>
            </a:xfrm>
          </p:grpSpPr>
          <p:graphicFrame>
            <p:nvGraphicFramePr>
              <p:cNvPr id="42" name="Diagram 41"/>
              <p:cNvGraphicFramePr/>
              <p:nvPr>
                <p:extLst/>
              </p:nvPr>
            </p:nvGraphicFramePr>
            <p:xfrm>
              <a:off x="4325397" y="5181922"/>
              <a:ext cx="931663" cy="664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34751" y="4905071"/>
                <a:ext cx="1373265" cy="1029949"/>
              </a:xfrm>
              <a:prstGeom prst="rect">
                <a:avLst/>
              </a:prstGeom>
            </p:spPr>
          </p:pic>
          <p:sp>
            <p:nvSpPr>
              <p:cNvPr id="44" name="Rounded Rectangle 4"/>
              <p:cNvSpPr/>
              <p:nvPr/>
            </p:nvSpPr>
            <p:spPr>
              <a:xfrm>
                <a:off x="1295400" y="6059866"/>
                <a:ext cx="1660995" cy="311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b="1" dirty="0">
                    <a:solidFill>
                      <a:srgbClr val="009900"/>
                    </a:solidFill>
                    <a:latin typeface="Times New Roman" panose="02020603050405020304" pitchFamily="18" charset="0"/>
                    <a:cs typeface="Times New Roman" panose="02020603050405020304" pitchFamily="18" charset="0"/>
                  </a:rPr>
                  <a:t>Game Theory</a:t>
                </a:r>
                <a:endParaRPr lang="en-US" b="1" kern="1200" dirty="0">
                  <a:solidFill>
                    <a:srgbClr val="009900"/>
                  </a:solidFill>
                  <a:latin typeface="Times New Roman" panose="02020603050405020304" pitchFamily="18" charset="0"/>
                  <a:cs typeface="Times New Roman" panose="02020603050405020304" pitchFamily="18" charset="0"/>
                </a:endParaRPr>
              </a:p>
            </p:txBody>
          </p:sp>
          <p:sp>
            <p:nvSpPr>
              <p:cNvPr id="45" name="Plus 44"/>
              <p:cNvSpPr/>
              <p:nvPr/>
            </p:nvSpPr>
            <p:spPr>
              <a:xfrm>
                <a:off x="2848574" y="5302460"/>
                <a:ext cx="301803" cy="313357"/>
              </a:xfrm>
              <a:prstGeom prst="mathPlus">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flipH="1">
                <a:off x="6198729" y="5395168"/>
                <a:ext cx="374757" cy="0"/>
              </a:xfrm>
              <a:prstGeom prst="straightConnector1">
                <a:avLst/>
              </a:prstGeom>
              <a:ln w="57150">
                <a:solidFill>
                  <a:srgbClr val="FF717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10"/>
              <a:stretch>
                <a:fillRect/>
              </a:stretch>
            </p:blipFill>
            <p:spPr>
              <a:xfrm>
                <a:off x="4993003" y="4847151"/>
                <a:ext cx="1610316" cy="1228268"/>
              </a:xfrm>
              <a:prstGeom prst="rect">
                <a:avLst/>
              </a:prstGeom>
            </p:spPr>
          </p:pic>
          <p:pic>
            <p:nvPicPr>
              <p:cNvPr id="57" name="Picture 56"/>
              <p:cNvPicPr>
                <a:picLocks noChangeAspect="1"/>
              </p:cNvPicPr>
              <p:nvPr/>
            </p:nvPicPr>
            <p:blipFill rotWithShape="1">
              <a:blip r:embed="rId11"/>
              <a:srcRect l="19655" t="15192" r="20974" b="13863"/>
              <a:stretch/>
            </p:blipFill>
            <p:spPr>
              <a:xfrm>
                <a:off x="3131164" y="4800600"/>
                <a:ext cx="1434085" cy="1418151"/>
              </a:xfrm>
              <a:prstGeom prst="rect">
                <a:avLst/>
              </a:prstGeom>
            </p:spPr>
          </p:pic>
          <p:sp>
            <p:nvSpPr>
              <p:cNvPr id="58" name="Rounded Rectangle 4"/>
              <p:cNvSpPr/>
              <p:nvPr/>
            </p:nvSpPr>
            <p:spPr>
              <a:xfrm>
                <a:off x="4214991" y="6066351"/>
                <a:ext cx="2640748" cy="311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b="1" dirty="0">
                    <a:solidFill>
                      <a:srgbClr val="009900"/>
                    </a:solidFill>
                    <a:latin typeface="Times New Roman" panose="02020603050405020304" pitchFamily="18" charset="0"/>
                    <a:cs typeface="Times New Roman" panose="02020603050405020304" pitchFamily="18" charset="0"/>
                  </a:rPr>
                  <a:t>Life Cycle Optimization</a:t>
                </a:r>
                <a:endParaRPr lang="en-US" b="1" kern="1200" dirty="0">
                  <a:solidFill>
                    <a:srgbClr val="009900"/>
                  </a:solidFill>
                  <a:latin typeface="Times New Roman" panose="02020603050405020304" pitchFamily="18" charset="0"/>
                  <a:cs typeface="Times New Roman" panose="02020603050405020304" pitchFamily="18" charset="0"/>
                </a:endParaRPr>
              </a:p>
            </p:txBody>
          </p:sp>
        </p:grpSp>
        <p:pic>
          <p:nvPicPr>
            <p:cNvPr id="62" name="Picture 61"/>
            <p:cNvPicPr>
              <a:picLocks noChangeAspect="1"/>
            </p:cNvPicPr>
            <p:nvPr/>
          </p:nvPicPr>
          <p:blipFill rotWithShape="1">
            <a:blip r:embed="rId12"/>
            <a:srcRect r="17777"/>
            <a:stretch/>
          </p:blipFill>
          <p:spPr>
            <a:xfrm>
              <a:off x="6710801" y="4687970"/>
              <a:ext cx="2044471" cy="1531066"/>
            </a:xfrm>
            <a:prstGeom prst="rect">
              <a:avLst/>
            </a:prstGeom>
          </p:spPr>
        </p:pic>
      </p:grpSp>
    </p:spTree>
    <p:extLst>
      <p:ext uri="{BB962C8B-B14F-4D97-AF65-F5344CB8AC3E}">
        <p14:creationId xmlns:p14="http://schemas.microsoft.com/office/powerpoint/2010/main" val="413776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Novel Framework</a:t>
            </a:r>
          </a:p>
        </p:txBody>
      </p:sp>
      <p:sp>
        <p:nvSpPr>
          <p:cNvPr id="4" name="Slide Number Placeholder 3"/>
          <p:cNvSpPr>
            <a:spLocks noGrp="1"/>
          </p:cNvSpPr>
          <p:nvPr>
            <p:ph type="sldNum" sz="quarter" idx="4"/>
          </p:nvPr>
        </p:nvSpPr>
        <p:spPr/>
        <p:txBody>
          <a:bodyPr/>
          <a:lstStyle/>
          <a:p>
            <a:fld id="{798D22C8-B87E-4B3F-80DE-4E1777DA98C0}" type="slidenum">
              <a:rPr lang="en-US" smtClean="0"/>
              <a:pPr/>
              <a:t>6</a:t>
            </a:fld>
            <a:endParaRPr lang="en-US" dirty="0"/>
          </a:p>
        </p:txBody>
      </p:sp>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269" y="1581020"/>
            <a:ext cx="1306678" cy="1306678"/>
          </a:xfrm>
          <a:prstGeom prst="rect">
            <a:avLst/>
          </a:prstGeom>
        </p:spPr>
      </p:pic>
      <p:sp>
        <p:nvSpPr>
          <p:cNvPr id="97" name="TextBox 96"/>
          <p:cNvSpPr txBox="1"/>
          <p:nvPr/>
        </p:nvSpPr>
        <p:spPr>
          <a:xfrm>
            <a:off x="556544" y="2813331"/>
            <a:ext cx="1925182" cy="369332"/>
          </a:xfrm>
          <a:prstGeom prst="rect">
            <a:avLst/>
          </a:prstGeom>
          <a:noFill/>
        </p:spPr>
        <p:txBody>
          <a:bodyPr wrap="square" rtlCol="0">
            <a:spAutoFit/>
          </a:bodyPr>
          <a:lstStyle/>
          <a:p>
            <a:pPr algn="ctr"/>
            <a:r>
              <a:rPr lang="en-US" altLang="zh-CN" b="1" dirty="0">
                <a:solidFill>
                  <a:srgbClr val="FF0000"/>
                </a:solidFill>
                <a:latin typeface="Times New Roman" panose="02020603050405020304" pitchFamily="18" charset="0"/>
                <a:cs typeface="Times New Roman" panose="02020603050405020304" pitchFamily="18" charset="0"/>
              </a:rPr>
              <a:t>Leader</a:t>
            </a:r>
            <a:r>
              <a:rPr lang="en-US" altLang="zh-CN" b="1" dirty="0">
                <a:solidFill>
                  <a:prstClr val="black"/>
                </a:solidFill>
                <a:latin typeface="Times New Roman" panose="02020603050405020304" pitchFamily="18" charset="0"/>
                <a:cs typeface="Times New Roman" panose="02020603050405020304" pitchFamily="18" charset="0"/>
              </a:rPr>
              <a:t> acts first </a:t>
            </a:r>
          </a:p>
        </p:txBody>
      </p:sp>
      <p:pic>
        <p:nvPicPr>
          <p:cNvPr id="98" name="Picture 97"/>
          <p:cNvPicPr>
            <a:picLocks noChangeAspect="1"/>
          </p:cNvPicPr>
          <p:nvPr/>
        </p:nvPicPr>
        <p:blipFill rotWithShape="1">
          <a:blip r:embed="rId5" cstate="print">
            <a:extLst>
              <a:ext uri="{28A0092B-C50C-407E-A947-70E740481C1C}">
                <a14:useLocalDpi xmlns:a14="http://schemas.microsoft.com/office/drawing/2010/main" val="0"/>
              </a:ext>
            </a:extLst>
          </a:blip>
          <a:srcRect l="16947" r="21118"/>
          <a:stretch/>
        </p:blipFill>
        <p:spPr>
          <a:xfrm>
            <a:off x="864237" y="4485369"/>
            <a:ext cx="1280466" cy="1363218"/>
          </a:xfrm>
          <a:prstGeom prst="rect">
            <a:avLst/>
          </a:prstGeom>
        </p:spPr>
      </p:pic>
      <p:sp>
        <p:nvSpPr>
          <p:cNvPr id="99" name="TextBox 98"/>
          <p:cNvSpPr txBox="1"/>
          <p:nvPr/>
        </p:nvSpPr>
        <p:spPr>
          <a:xfrm>
            <a:off x="335278" y="5793932"/>
            <a:ext cx="2944134" cy="369332"/>
          </a:xfrm>
          <a:prstGeom prst="rect">
            <a:avLst/>
          </a:prstGeom>
          <a:noFill/>
        </p:spPr>
        <p:txBody>
          <a:bodyPr wrap="square" rtlCol="0">
            <a:spAutoFit/>
          </a:bodyPr>
          <a:lstStyle/>
          <a:p>
            <a:pPr algn="ctr"/>
            <a:r>
              <a:rPr lang="en-US" altLang="zh-CN" b="1" dirty="0">
                <a:solidFill>
                  <a:srgbClr val="0070C0"/>
                </a:solidFill>
                <a:latin typeface="Times New Roman" panose="02020603050405020304" pitchFamily="18" charset="0"/>
                <a:cs typeface="Times New Roman" panose="02020603050405020304" pitchFamily="18" charset="0"/>
              </a:rPr>
              <a:t>Follower</a:t>
            </a:r>
            <a:r>
              <a:rPr lang="en-US" altLang="zh-CN" b="1" dirty="0">
                <a:solidFill>
                  <a:prstClr val="black"/>
                </a:solidFill>
                <a:latin typeface="Times New Roman" panose="02020603050405020304" pitchFamily="18" charset="0"/>
                <a:cs typeface="Times New Roman" panose="02020603050405020304" pitchFamily="18" charset="0"/>
              </a:rPr>
              <a:t> reacts rationally</a:t>
            </a:r>
            <a:endParaRPr lang="en-US" b="1" dirty="0">
              <a:solidFill>
                <a:prstClr val="black"/>
              </a:solidFill>
              <a:latin typeface="Times New Roman" panose="02020603050405020304" pitchFamily="18" charset="0"/>
              <a:cs typeface="Times New Roman" panose="02020603050405020304" pitchFamily="18" charset="0"/>
            </a:endParaRPr>
          </a:p>
        </p:txBody>
      </p:sp>
      <p:cxnSp>
        <p:nvCxnSpPr>
          <p:cNvPr id="104" name="Straight Arrow Connector 103"/>
          <p:cNvCxnSpPr/>
          <p:nvPr/>
        </p:nvCxnSpPr>
        <p:spPr>
          <a:xfrm>
            <a:off x="1534282" y="3388046"/>
            <a:ext cx="0" cy="458398"/>
          </a:xfrm>
          <a:prstGeom prst="straightConnector1">
            <a:avLst/>
          </a:prstGeom>
          <a:noFill/>
          <a:ln w="38100" cap="rnd" cmpd="sng" algn="ctr">
            <a:solidFill>
              <a:srgbClr val="F79646">
                <a:lumMod val="75000"/>
              </a:srgbClr>
            </a:solidFill>
            <a:prstDash val="solid"/>
            <a:headEnd type="none" w="med" len="lg"/>
            <a:tailEnd type="triangle" w="med" len="med"/>
          </a:ln>
          <a:effectLst/>
          <a:scene3d>
            <a:camera prst="orthographicFront"/>
            <a:lightRig rig="chilly" dir="t"/>
          </a:scene3d>
          <a:sp3d prstMaterial="powder"/>
        </p:spPr>
      </p:cxnSp>
      <p:sp>
        <p:nvSpPr>
          <p:cNvPr id="105" name="TextBox 104"/>
          <p:cNvSpPr txBox="1"/>
          <p:nvPr/>
        </p:nvSpPr>
        <p:spPr>
          <a:xfrm>
            <a:off x="2057400" y="1980529"/>
            <a:ext cx="1164750" cy="369332"/>
          </a:xfrm>
          <a:prstGeom prst="rect">
            <a:avLst/>
          </a:prstGeom>
          <a:noFill/>
        </p:spPr>
        <p:txBody>
          <a:bodyPr wrap="square" rtlCol="0">
            <a:spAutoFit/>
          </a:bodyPr>
          <a:lstStyle/>
          <a:p>
            <a:pPr algn="ctr"/>
            <a:r>
              <a:rPr lang="en-US" b="1" dirty="0">
                <a:solidFill>
                  <a:prstClr val="black"/>
                </a:solidFill>
                <a:latin typeface="Times New Roman" panose="02020603050405020304" pitchFamily="18" charset="0"/>
                <a:cs typeface="Times New Roman" panose="02020603050405020304" pitchFamily="18" charset="0"/>
              </a:rPr>
              <a:t>Pursuing</a:t>
            </a:r>
          </a:p>
        </p:txBody>
      </p:sp>
      <p:sp>
        <p:nvSpPr>
          <p:cNvPr id="106" name="TextBox 105"/>
          <p:cNvSpPr txBox="1"/>
          <p:nvPr/>
        </p:nvSpPr>
        <p:spPr>
          <a:xfrm>
            <a:off x="2057400" y="4568416"/>
            <a:ext cx="1241455" cy="369332"/>
          </a:xfrm>
          <a:prstGeom prst="rect">
            <a:avLst/>
          </a:prstGeom>
          <a:noFill/>
        </p:spPr>
        <p:txBody>
          <a:bodyPr wrap="square" rtlCol="0">
            <a:spAutoFit/>
          </a:bodyPr>
          <a:lstStyle/>
          <a:p>
            <a:pPr algn="ctr"/>
            <a:r>
              <a:rPr lang="en-US" b="1" dirty="0">
                <a:solidFill>
                  <a:prstClr val="black"/>
                </a:solidFill>
                <a:latin typeface="Times New Roman" panose="02020603050405020304" pitchFamily="18" charset="0"/>
                <a:cs typeface="Times New Roman" panose="02020603050405020304" pitchFamily="18" charset="0"/>
              </a:rPr>
              <a:t>Pursuing</a:t>
            </a:r>
          </a:p>
        </p:txBody>
      </p:sp>
      <p:pic>
        <p:nvPicPr>
          <p:cNvPr id="122" name="Picture 121"/>
          <p:cNvPicPr>
            <a:picLocks noChangeAspect="1"/>
          </p:cNvPicPr>
          <p:nvPr/>
        </p:nvPicPr>
        <p:blipFill>
          <a:blip r:embed="rId6"/>
          <a:stretch>
            <a:fillRect/>
          </a:stretch>
        </p:blipFill>
        <p:spPr>
          <a:xfrm>
            <a:off x="3325374" y="3332573"/>
            <a:ext cx="1491566" cy="663678"/>
          </a:xfrm>
          <a:prstGeom prst="ellipse">
            <a:avLst/>
          </a:prstGeom>
          <a:ln>
            <a:noFill/>
          </a:ln>
          <a:effectLst>
            <a:softEdge rad="0"/>
          </a:effectLst>
        </p:spPr>
      </p:pic>
      <p:sp>
        <p:nvSpPr>
          <p:cNvPr id="123" name="Curved Right Arrow 122"/>
          <p:cNvSpPr/>
          <p:nvPr/>
        </p:nvSpPr>
        <p:spPr>
          <a:xfrm>
            <a:off x="3094592" y="2800292"/>
            <a:ext cx="237884" cy="71409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Curved Left Arrow 125"/>
          <p:cNvSpPr/>
          <p:nvPr/>
        </p:nvSpPr>
        <p:spPr>
          <a:xfrm flipV="1">
            <a:off x="4790448" y="3836585"/>
            <a:ext cx="282370" cy="69204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p:cNvPicPr>
            <a:picLocks noChangeAspect="1"/>
          </p:cNvPicPr>
          <p:nvPr/>
        </p:nvPicPr>
        <p:blipFill rotWithShape="1">
          <a:blip r:embed="rId7"/>
          <a:srcRect r="17777"/>
          <a:stretch/>
        </p:blipFill>
        <p:spPr>
          <a:xfrm>
            <a:off x="5896639" y="1828800"/>
            <a:ext cx="2637761" cy="1975370"/>
          </a:xfrm>
          <a:prstGeom prst="rect">
            <a:avLst/>
          </a:prstGeom>
        </p:spPr>
      </p:pic>
      <p:grpSp>
        <p:nvGrpSpPr>
          <p:cNvPr id="6" name="Group 5"/>
          <p:cNvGrpSpPr/>
          <p:nvPr/>
        </p:nvGrpSpPr>
        <p:grpSpPr>
          <a:xfrm>
            <a:off x="5439970" y="3886200"/>
            <a:ext cx="3329837" cy="2208764"/>
            <a:chOff x="5736244" y="3663320"/>
            <a:chExt cx="3803871" cy="2523203"/>
          </a:xfrm>
        </p:grpSpPr>
        <p:graphicFrame>
          <p:nvGraphicFramePr>
            <p:cNvPr id="80" name="Object 79"/>
            <p:cNvGraphicFramePr>
              <a:graphicFrameLocks noChangeAspect="1"/>
            </p:cNvGraphicFramePr>
            <p:nvPr>
              <p:extLst/>
            </p:nvPr>
          </p:nvGraphicFramePr>
          <p:xfrm>
            <a:off x="5736244" y="3663320"/>
            <a:ext cx="2651125" cy="450850"/>
          </p:xfrm>
          <a:graphic>
            <a:graphicData uri="http://schemas.openxmlformats.org/presentationml/2006/ole">
              <mc:AlternateContent xmlns:mc="http://schemas.openxmlformats.org/markup-compatibility/2006">
                <mc:Choice xmlns:v="urn:schemas-microsoft-com:vml" Requires="v">
                  <p:oleObj spid="_x0000_s4108" name="Equation" r:id="rId8" imgW="1231560" imgH="203040" progId="Equation.DSMT4">
                    <p:embed/>
                  </p:oleObj>
                </mc:Choice>
                <mc:Fallback>
                  <p:oleObj name="Equation" r:id="rId8" imgW="1231560" imgH="203040" progId="Equation.DSMT4">
                    <p:embed/>
                    <p:pic>
                      <p:nvPicPr>
                        <p:cNvPr id="80" name="Object 79"/>
                        <p:cNvPicPr>
                          <a:picLocks noChangeAspect="1" noChangeArrowheads="1"/>
                        </p:cNvPicPr>
                        <p:nvPr/>
                      </p:nvPicPr>
                      <p:blipFill>
                        <a:blip r:embed="rId9"/>
                        <a:srcRect/>
                        <a:stretch>
                          <a:fillRect/>
                        </a:stretch>
                      </p:blipFill>
                      <p:spPr bwMode="auto">
                        <a:xfrm>
                          <a:off x="5736244" y="3663320"/>
                          <a:ext cx="2651125" cy="450850"/>
                        </a:xfrm>
                        <a:prstGeom prst="rect">
                          <a:avLst/>
                        </a:prstGeom>
                        <a:noFill/>
                      </p:spPr>
                    </p:pic>
                  </p:oleObj>
                </mc:Fallback>
              </mc:AlternateContent>
            </a:graphicData>
          </a:graphic>
        </p:graphicFrame>
        <p:graphicFrame>
          <p:nvGraphicFramePr>
            <p:cNvPr id="81" name="Object 80"/>
            <p:cNvGraphicFramePr>
              <a:graphicFrameLocks noChangeAspect="1"/>
            </p:cNvGraphicFramePr>
            <p:nvPr>
              <p:extLst/>
            </p:nvPr>
          </p:nvGraphicFramePr>
          <p:xfrm>
            <a:off x="6559749" y="4469315"/>
            <a:ext cx="2679700" cy="450850"/>
          </p:xfrm>
          <a:graphic>
            <a:graphicData uri="http://schemas.openxmlformats.org/presentationml/2006/ole">
              <mc:AlternateContent xmlns:mc="http://schemas.openxmlformats.org/markup-compatibility/2006">
                <mc:Choice xmlns:v="urn:schemas-microsoft-com:vml" Requires="v">
                  <p:oleObj spid="_x0000_s4109" name="Equation" r:id="rId10" imgW="1244520" imgH="203040" progId="Equation.DSMT4">
                    <p:embed/>
                  </p:oleObj>
                </mc:Choice>
                <mc:Fallback>
                  <p:oleObj name="Equation" r:id="rId10" imgW="1244520" imgH="203040" progId="Equation.DSMT4">
                    <p:embed/>
                    <p:pic>
                      <p:nvPicPr>
                        <p:cNvPr id="81" name="Object 80"/>
                        <p:cNvPicPr>
                          <a:picLocks noChangeAspect="1" noChangeArrowheads="1"/>
                        </p:cNvPicPr>
                        <p:nvPr/>
                      </p:nvPicPr>
                      <p:blipFill>
                        <a:blip r:embed="rId11"/>
                        <a:srcRect/>
                        <a:stretch>
                          <a:fillRect/>
                        </a:stretch>
                      </p:blipFill>
                      <p:spPr bwMode="auto">
                        <a:xfrm>
                          <a:off x="6559749" y="4469315"/>
                          <a:ext cx="2679700" cy="450850"/>
                        </a:xfrm>
                        <a:prstGeom prst="rect">
                          <a:avLst/>
                        </a:prstGeom>
                        <a:noFill/>
                      </p:spPr>
                    </p:pic>
                  </p:oleObj>
                </mc:Fallback>
              </mc:AlternateContent>
            </a:graphicData>
          </a:graphic>
        </p:graphicFrame>
        <p:graphicFrame>
          <p:nvGraphicFramePr>
            <p:cNvPr id="82" name="Object 81"/>
            <p:cNvGraphicFramePr>
              <a:graphicFrameLocks noChangeAspect="1"/>
            </p:cNvGraphicFramePr>
            <p:nvPr>
              <p:extLst/>
            </p:nvPr>
          </p:nvGraphicFramePr>
          <p:xfrm>
            <a:off x="6693099" y="4867778"/>
            <a:ext cx="2432050" cy="930275"/>
          </p:xfrm>
          <a:graphic>
            <a:graphicData uri="http://schemas.openxmlformats.org/presentationml/2006/ole">
              <mc:AlternateContent xmlns:mc="http://schemas.openxmlformats.org/markup-compatibility/2006">
                <mc:Choice xmlns:v="urn:schemas-microsoft-com:vml" Requires="v">
                  <p:oleObj spid="_x0000_s4110" name="Equation" r:id="rId12" imgW="1130040" imgH="419040" progId="Equation.DSMT4">
                    <p:embed/>
                  </p:oleObj>
                </mc:Choice>
                <mc:Fallback>
                  <p:oleObj name="Equation" r:id="rId12" imgW="1130040" imgH="419040" progId="Equation.DSMT4">
                    <p:embed/>
                    <p:pic>
                      <p:nvPicPr>
                        <p:cNvPr id="82" name="Object 81"/>
                        <p:cNvPicPr>
                          <a:picLocks noChangeAspect="1" noChangeArrowheads="1"/>
                        </p:cNvPicPr>
                        <p:nvPr/>
                      </p:nvPicPr>
                      <p:blipFill>
                        <a:blip r:embed="rId13"/>
                        <a:srcRect/>
                        <a:stretch>
                          <a:fillRect/>
                        </a:stretch>
                      </p:blipFill>
                      <p:spPr bwMode="auto">
                        <a:xfrm>
                          <a:off x="6693099" y="4867778"/>
                          <a:ext cx="2432050" cy="930275"/>
                        </a:xfrm>
                        <a:prstGeom prst="rect">
                          <a:avLst/>
                        </a:prstGeom>
                        <a:noFill/>
                      </p:spPr>
                    </p:pic>
                  </p:oleObj>
                </mc:Fallback>
              </mc:AlternateContent>
            </a:graphicData>
          </a:graphic>
        </p:graphicFrame>
        <p:graphicFrame>
          <p:nvGraphicFramePr>
            <p:cNvPr id="83" name="Object 82"/>
            <p:cNvGraphicFramePr>
              <a:graphicFrameLocks noChangeAspect="1"/>
            </p:cNvGraphicFramePr>
            <p:nvPr>
              <p:extLst/>
            </p:nvPr>
          </p:nvGraphicFramePr>
          <p:xfrm>
            <a:off x="6917565" y="5737260"/>
            <a:ext cx="2622550" cy="449263"/>
          </p:xfrm>
          <a:graphic>
            <a:graphicData uri="http://schemas.openxmlformats.org/presentationml/2006/ole">
              <mc:AlternateContent xmlns:mc="http://schemas.openxmlformats.org/markup-compatibility/2006">
                <mc:Choice xmlns:v="urn:schemas-microsoft-com:vml" Requires="v">
                  <p:oleObj spid="_x0000_s4111" name="Equation" r:id="rId14" imgW="1218960" imgH="203040" progId="Equation.DSMT4">
                    <p:embed/>
                  </p:oleObj>
                </mc:Choice>
                <mc:Fallback>
                  <p:oleObj name="Equation" r:id="rId14" imgW="1218960" imgH="203040" progId="Equation.DSMT4">
                    <p:embed/>
                    <p:pic>
                      <p:nvPicPr>
                        <p:cNvPr id="83" name="Object 82"/>
                        <p:cNvPicPr>
                          <a:picLocks noChangeAspect="1" noChangeArrowheads="1"/>
                        </p:cNvPicPr>
                        <p:nvPr/>
                      </p:nvPicPr>
                      <p:blipFill>
                        <a:blip r:embed="rId15"/>
                        <a:srcRect/>
                        <a:stretch>
                          <a:fillRect/>
                        </a:stretch>
                      </p:blipFill>
                      <p:spPr bwMode="auto">
                        <a:xfrm>
                          <a:off x="6917565" y="5737260"/>
                          <a:ext cx="2622550" cy="449263"/>
                        </a:xfrm>
                        <a:prstGeom prst="rect">
                          <a:avLst/>
                        </a:prstGeom>
                        <a:noFill/>
                      </p:spPr>
                    </p:pic>
                  </p:oleObj>
                </mc:Fallback>
              </mc:AlternateContent>
            </a:graphicData>
          </a:graphic>
        </p:graphicFrame>
        <p:graphicFrame>
          <p:nvGraphicFramePr>
            <p:cNvPr id="84" name="Object 83"/>
            <p:cNvGraphicFramePr>
              <a:graphicFrameLocks noChangeAspect="1"/>
            </p:cNvGraphicFramePr>
            <p:nvPr>
              <p:extLst/>
            </p:nvPr>
          </p:nvGraphicFramePr>
          <p:xfrm>
            <a:off x="5764819" y="4066817"/>
            <a:ext cx="2622550" cy="450850"/>
          </p:xfrm>
          <a:graphic>
            <a:graphicData uri="http://schemas.openxmlformats.org/presentationml/2006/ole">
              <mc:AlternateContent xmlns:mc="http://schemas.openxmlformats.org/markup-compatibility/2006">
                <mc:Choice xmlns:v="urn:schemas-microsoft-com:vml" Requires="v">
                  <p:oleObj spid="_x0000_s4112" name="Equation" r:id="rId16" imgW="1218960" imgH="203040" progId="Equation.DSMT4">
                    <p:embed/>
                  </p:oleObj>
                </mc:Choice>
                <mc:Fallback>
                  <p:oleObj name="Equation" r:id="rId16" imgW="1218960" imgH="203040" progId="Equation.DSMT4">
                    <p:embed/>
                    <p:pic>
                      <p:nvPicPr>
                        <p:cNvPr id="84" name="Object 83"/>
                        <p:cNvPicPr>
                          <a:picLocks noChangeAspect="1" noChangeArrowheads="1"/>
                        </p:cNvPicPr>
                        <p:nvPr/>
                      </p:nvPicPr>
                      <p:blipFill>
                        <a:blip r:embed="rId17"/>
                        <a:srcRect/>
                        <a:stretch>
                          <a:fillRect/>
                        </a:stretch>
                      </p:blipFill>
                      <p:spPr bwMode="auto">
                        <a:xfrm>
                          <a:off x="5764819" y="4066817"/>
                          <a:ext cx="2622550" cy="450850"/>
                        </a:xfrm>
                        <a:prstGeom prst="rect">
                          <a:avLst/>
                        </a:prstGeom>
                        <a:noFill/>
                      </p:spPr>
                    </p:pic>
                  </p:oleObj>
                </mc:Fallback>
              </mc:AlternateContent>
            </a:graphicData>
          </a:graphic>
        </p:graphicFrame>
      </p:grpSp>
      <p:grpSp>
        <p:nvGrpSpPr>
          <p:cNvPr id="8" name="Group 7"/>
          <p:cNvGrpSpPr/>
          <p:nvPr/>
        </p:nvGrpSpPr>
        <p:grpSpPr>
          <a:xfrm>
            <a:off x="370932" y="1143000"/>
            <a:ext cx="4446008" cy="2150873"/>
            <a:chOff x="370932" y="1143000"/>
            <a:chExt cx="4446008" cy="2150873"/>
          </a:xfrm>
        </p:grpSpPr>
        <p:sp>
          <p:nvSpPr>
            <p:cNvPr id="155" name="Rounded Rectangle 154"/>
            <p:cNvSpPr/>
            <p:nvPr/>
          </p:nvSpPr>
          <p:spPr>
            <a:xfrm>
              <a:off x="391930" y="1195844"/>
              <a:ext cx="4408718" cy="2098029"/>
            </a:xfrm>
            <a:prstGeom prst="roundRect">
              <a:avLst/>
            </a:prstGeom>
            <a:noFill/>
            <a:ln w="28575">
              <a:solidFill>
                <a:schemeClr val="tx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70932" y="1143000"/>
              <a:ext cx="4446008" cy="367625"/>
            </a:xfrm>
            <a:prstGeom prst="roundRect">
              <a:avLst/>
            </a:prstGeom>
            <a:solidFill>
              <a:schemeClr val="accent2"/>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Leader’s Problem</a:t>
              </a:r>
            </a:p>
          </p:txBody>
        </p:sp>
      </p:grpSp>
      <p:grpSp>
        <p:nvGrpSpPr>
          <p:cNvPr id="9" name="Group 8"/>
          <p:cNvGrpSpPr/>
          <p:nvPr/>
        </p:nvGrpSpPr>
        <p:grpSpPr>
          <a:xfrm>
            <a:off x="370932" y="3989783"/>
            <a:ext cx="4446008" cy="2208318"/>
            <a:chOff x="370932" y="3989783"/>
            <a:chExt cx="4446008" cy="2208318"/>
          </a:xfrm>
        </p:grpSpPr>
        <p:sp>
          <p:nvSpPr>
            <p:cNvPr id="33" name="Rounded Rectangle 32"/>
            <p:cNvSpPr/>
            <p:nvPr/>
          </p:nvSpPr>
          <p:spPr>
            <a:xfrm>
              <a:off x="387272" y="4037685"/>
              <a:ext cx="4413376" cy="2160416"/>
            </a:xfrm>
            <a:prstGeom prst="roundRect">
              <a:avLst/>
            </a:prstGeom>
            <a:noFill/>
            <a:ln w="28575">
              <a:solidFill>
                <a:schemeClr val="tx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70932" y="3989783"/>
              <a:ext cx="4446008" cy="367625"/>
            </a:xfrm>
            <a:prstGeom prst="roundRect">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Follower’s Problem</a:t>
              </a:r>
            </a:p>
          </p:txBody>
        </p:sp>
      </p:grpSp>
      <p:grpSp>
        <p:nvGrpSpPr>
          <p:cNvPr id="10" name="Group 9"/>
          <p:cNvGrpSpPr/>
          <p:nvPr/>
        </p:nvGrpSpPr>
        <p:grpSpPr>
          <a:xfrm>
            <a:off x="5344988" y="1143000"/>
            <a:ext cx="3570412" cy="5055101"/>
            <a:chOff x="5344988" y="1016501"/>
            <a:chExt cx="3570412" cy="5002257"/>
          </a:xfrm>
        </p:grpSpPr>
        <p:sp>
          <p:nvSpPr>
            <p:cNvPr id="156" name="Rounded Rectangle 155"/>
            <p:cNvSpPr/>
            <p:nvPr/>
          </p:nvSpPr>
          <p:spPr>
            <a:xfrm>
              <a:off x="5344988" y="1016501"/>
              <a:ext cx="3570412" cy="5002257"/>
            </a:xfrm>
            <a:prstGeom prst="roundRect">
              <a:avLst/>
            </a:prstGeom>
            <a:noFill/>
            <a:ln w="28575">
              <a:solidFill>
                <a:schemeClr val="tx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344988" y="1016501"/>
              <a:ext cx="3570412" cy="510883"/>
            </a:xfrm>
            <a:prstGeom prst="roundRect">
              <a:avLst/>
            </a:prstGeom>
            <a:solidFill>
              <a:schemeClr val="accent6"/>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Multi-Objective MIBLP Problem</a:t>
              </a:r>
            </a:p>
          </p:txBody>
        </p:sp>
      </p:grpSp>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28139" y="4589738"/>
            <a:ext cx="1253349" cy="1249738"/>
          </a:xfrm>
          <a:prstGeom prst="rect">
            <a:avLst/>
          </a:prstGeom>
        </p:spPr>
      </p:pic>
      <p:pic>
        <p:nvPicPr>
          <p:cNvPr id="39" name="Picture 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33371" y="1582343"/>
            <a:ext cx="1560309" cy="1316900"/>
          </a:xfrm>
          <a:prstGeom prst="ellipse">
            <a:avLst/>
          </a:prstGeom>
          <a:ln>
            <a:noFill/>
          </a:ln>
          <a:effectLst>
            <a:softEdge rad="112500"/>
          </a:effectLst>
        </p:spPr>
      </p:pic>
      <p:sp>
        <p:nvSpPr>
          <p:cNvPr id="40" name="Right Arrow 39"/>
          <p:cNvSpPr/>
          <p:nvPr/>
        </p:nvSpPr>
        <p:spPr>
          <a:xfrm>
            <a:off x="2333733" y="2481637"/>
            <a:ext cx="685800" cy="190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2424604" y="5182349"/>
            <a:ext cx="685800" cy="190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ight Arrow 156"/>
          <p:cNvSpPr/>
          <p:nvPr/>
        </p:nvSpPr>
        <p:spPr>
          <a:xfrm>
            <a:off x="4920418" y="3471072"/>
            <a:ext cx="685800" cy="398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11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5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9" grpId="0"/>
      <p:bldP spid="105" grpId="0"/>
      <p:bldP spid="106" grpId="0"/>
      <p:bldP spid="123" grpId="0" animBg="1"/>
      <p:bldP spid="126" grpId="0" animBg="1"/>
      <p:bldP spid="40" grpId="0" animBg="1"/>
      <p:bldP spid="41" grpId="0" animBg="1"/>
      <p:bldP spid="1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23" y="3535825"/>
            <a:ext cx="3752610" cy="2799660"/>
          </a:xfrm>
          <a:prstGeom prst="rect">
            <a:avLst/>
          </a:prstGeom>
        </p:spPr>
      </p:pic>
      <p:sp>
        <p:nvSpPr>
          <p:cNvPr id="18" name="Content Placeholder 1"/>
          <p:cNvSpPr>
            <a:spLocks noGrp="1"/>
          </p:cNvSpPr>
          <p:nvPr>
            <p:ph idx="1"/>
          </p:nvPr>
        </p:nvSpPr>
        <p:spPr>
          <a:xfrm>
            <a:off x="2954482" y="995287"/>
            <a:ext cx="5960918" cy="2433714"/>
          </a:xfrm>
        </p:spPr>
        <p:txBody>
          <a:bodyPr/>
          <a:lstStyle/>
          <a:p>
            <a:pPr>
              <a:spcBef>
                <a:spcPts val="300"/>
              </a:spcBef>
              <a:spcAft>
                <a:spcPts val="900"/>
              </a:spcAft>
            </a:pPr>
            <a:r>
              <a:rPr lang="en-US" dirty="0"/>
              <a:t>Unconventional natural gas from shale rock</a:t>
            </a:r>
          </a:p>
          <a:p>
            <a:pPr>
              <a:spcBef>
                <a:spcPts val="300"/>
              </a:spcBef>
              <a:spcAft>
                <a:spcPts val="900"/>
              </a:spcAft>
            </a:pPr>
            <a:r>
              <a:rPr lang="en-US" dirty="0"/>
              <a:t>Provides 20~40% energy needs in the U.S.</a:t>
            </a:r>
          </a:p>
          <a:p>
            <a:pPr>
              <a:spcBef>
                <a:spcPts val="300"/>
              </a:spcBef>
              <a:spcAft>
                <a:spcPts val="900"/>
              </a:spcAft>
            </a:pPr>
            <a:r>
              <a:rPr lang="en-US" dirty="0"/>
              <a:t>Large-scale production to due to </a:t>
            </a:r>
            <a:r>
              <a:rPr lang="en-US" dirty="0">
                <a:solidFill>
                  <a:srgbClr val="0070C0"/>
                </a:solidFill>
              </a:rPr>
              <a:t>hydraulic fracturing </a:t>
            </a:r>
            <a:r>
              <a:rPr lang="en-US" dirty="0"/>
              <a:t>and </a:t>
            </a:r>
            <a:r>
              <a:rPr lang="en-US" dirty="0">
                <a:solidFill>
                  <a:srgbClr val="0070C0"/>
                </a:solidFill>
              </a:rPr>
              <a:t>horizontal drilling </a:t>
            </a:r>
          </a:p>
          <a:p>
            <a:pPr>
              <a:spcBef>
                <a:spcPts val="300"/>
              </a:spcBef>
              <a:spcAft>
                <a:spcPts val="900"/>
              </a:spcAft>
            </a:pPr>
            <a:r>
              <a:rPr lang="en-US" dirty="0">
                <a:solidFill>
                  <a:srgbClr val="009900"/>
                </a:solidFill>
              </a:rPr>
              <a:t>Over</a:t>
            </a:r>
            <a:r>
              <a:rPr lang="en-US" dirty="0"/>
              <a:t> </a:t>
            </a:r>
            <a:r>
              <a:rPr lang="en-US" dirty="0">
                <a:solidFill>
                  <a:srgbClr val="FF0000"/>
                </a:solidFill>
              </a:rPr>
              <a:t>63,000</a:t>
            </a:r>
            <a:r>
              <a:rPr lang="en-US" dirty="0"/>
              <a:t> </a:t>
            </a:r>
            <a:r>
              <a:rPr lang="en-US" dirty="0">
                <a:solidFill>
                  <a:srgbClr val="009900"/>
                </a:solidFill>
              </a:rPr>
              <a:t>shale wells in the U.S.</a:t>
            </a:r>
          </a:p>
        </p:txBody>
      </p:sp>
      <p:sp>
        <p:nvSpPr>
          <p:cNvPr id="2" name="Title 1"/>
          <p:cNvSpPr>
            <a:spLocks noGrp="1"/>
          </p:cNvSpPr>
          <p:nvPr>
            <p:ph type="title"/>
          </p:nvPr>
        </p:nvSpPr>
        <p:spPr/>
        <p:txBody>
          <a:bodyPr/>
          <a:lstStyle/>
          <a:p>
            <a:r>
              <a:rPr lang="en-US" altLang="zh-CN" dirty="0"/>
              <a:t>Application: Shale Gas</a:t>
            </a:r>
            <a:endParaRPr lang="en-US" dirty="0"/>
          </a:p>
        </p:txBody>
      </p:sp>
      <p:sp>
        <p:nvSpPr>
          <p:cNvPr id="4" name="Slide Number Placeholder 3"/>
          <p:cNvSpPr>
            <a:spLocks noGrp="1"/>
          </p:cNvSpPr>
          <p:nvPr>
            <p:ph type="sldNum" sz="quarter" idx="4"/>
          </p:nvPr>
        </p:nvSpPr>
        <p:spPr/>
        <p:txBody>
          <a:bodyPr/>
          <a:lstStyle/>
          <a:p>
            <a:fld id="{798D22C8-B87E-4B3F-80DE-4E1777DA98C0}" type="slidenum">
              <a:rPr lang="en-US" smtClean="0"/>
              <a:pPr/>
              <a:t>7</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062842"/>
            <a:ext cx="2743200" cy="2137558"/>
          </a:xfrm>
          <a:prstGeom prst="rect">
            <a:avLst/>
          </a:prstGeom>
        </p:spPr>
      </p:pic>
      <p:sp>
        <p:nvSpPr>
          <p:cNvPr id="3" name="TextBox 2"/>
          <p:cNvSpPr txBox="1"/>
          <p:nvPr/>
        </p:nvSpPr>
        <p:spPr>
          <a:xfrm>
            <a:off x="677141" y="6290846"/>
            <a:ext cx="2455718" cy="338554"/>
          </a:xfrm>
          <a:prstGeom prst="rect">
            <a:avLst/>
          </a:prstGeom>
          <a:noFill/>
        </p:spPr>
        <p:txBody>
          <a:bodyPr wrap="square" rtlCol="0">
            <a:spAutoFit/>
          </a:bodyPr>
          <a:lstStyle/>
          <a:p>
            <a:r>
              <a:rPr lang="en-US" sz="1600" dirty="0">
                <a:solidFill>
                  <a:srgbClr val="0070C0"/>
                </a:solidFill>
                <a:latin typeface="Times New Roman" panose="02020603050405020304" pitchFamily="18" charset="0"/>
                <a:cs typeface="Times New Roman" panose="02020603050405020304" pitchFamily="18" charset="0"/>
              </a:rPr>
              <a:t>U.S. natural gas production</a:t>
            </a:r>
          </a:p>
        </p:txBody>
      </p:sp>
      <p:grpSp>
        <p:nvGrpSpPr>
          <p:cNvPr id="6" name="Group 5"/>
          <p:cNvGrpSpPr/>
          <p:nvPr/>
        </p:nvGrpSpPr>
        <p:grpSpPr>
          <a:xfrm>
            <a:off x="4249882" y="3657600"/>
            <a:ext cx="4436918" cy="2667000"/>
            <a:chOff x="4173682" y="3581400"/>
            <a:chExt cx="4436918" cy="266700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9892" y="3581400"/>
              <a:ext cx="2443298" cy="2377440"/>
            </a:xfrm>
            <a:prstGeom prst="rect">
              <a:avLst/>
            </a:prstGeom>
          </p:spPr>
        </p:pic>
        <p:pic>
          <p:nvPicPr>
            <p:cNvPr id="12" name="Picture 2" descr="C:\Users\admin\Desktop\Vertical.jpg"/>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7081051" y="3581400"/>
              <a:ext cx="1212980" cy="23774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173682" y="5909846"/>
              <a:ext cx="2455718" cy="338554"/>
            </a:xfrm>
            <a:prstGeom prst="rect">
              <a:avLst/>
            </a:prstGeom>
            <a:noFill/>
          </p:spPr>
          <p:txBody>
            <a:bodyPr wrap="square" rtlCol="0">
              <a:spAutoFit/>
            </a:bodyPr>
            <a:lstStyle/>
            <a:p>
              <a:pPr algn="ctr"/>
              <a:r>
                <a:rPr lang="en-US" sz="1600" dirty="0">
                  <a:solidFill>
                    <a:srgbClr val="0070C0"/>
                  </a:solidFill>
                  <a:latin typeface="Times New Roman" panose="02020603050405020304" pitchFamily="18" charset="0"/>
                  <a:cs typeface="Times New Roman" panose="02020603050405020304" pitchFamily="18" charset="0"/>
                </a:rPr>
                <a:t>Hydraulic fracturing</a:t>
              </a:r>
            </a:p>
          </p:txBody>
        </p:sp>
        <p:sp>
          <p:nvSpPr>
            <p:cNvPr id="17" name="TextBox 16"/>
            <p:cNvSpPr txBox="1"/>
            <p:nvPr/>
          </p:nvSpPr>
          <p:spPr>
            <a:xfrm>
              <a:off x="6764482" y="5909846"/>
              <a:ext cx="1846118" cy="338554"/>
            </a:xfrm>
            <a:prstGeom prst="rect">
              <a:avLst/>
            </a:prstGeom>
            <a:noFill/>
          </p:spPr>
          <p:txBody>
            <a:bodyPr wrap="square" rtlCol="0">
              <a:spAutoFit/>
            </a:bodyPr>
            <a:lstStyle/>
            <a:p>
              <a:pPr algn="ctr"/>
              <a:r>
                <a:rPr lang="en-US" sz="1600" dirty="0">
                  <a:solidFill>
                    <a:srgbClr val="0070C0"/>
                  </a:solidFill>
                  <a:latin typeface="Times New Roman" panose="02020603050405020304" pitchFamily="18" charset="0"/>
                  <a:cs typeface="Times New Roman" panose="02020603050405020304" pitchFamily="18" charset="0"/>
                </a:rPr>
                <a:t>Horizontal drilling</a:t>
              </a:r>
            </a:p>
          </p:txBody>
        </p:sp>
      </p:gr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21551" y="3624188"/>
            <a:ext cx="4793849" cy="2700411"/>
          </a:xfrm>
          <a:prstGeom prst="rect">
            <a:avLst/>
          </a:prstGeom>
        </p:spPr>
      </p:pic>
    </p:spTree>
    <p:extLst>
      <p:ext uri="{BB962C8B-B14F-4D97-AF65-F5344CB8AC3E}">
        <p14:creationId xmlns:p14="http://schemas.microsoft.com/office/powerpoint/2010/main" val="402838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Shale Gas </a:t>
            </a:r>
            <a:r>
              <a:rPr lang="en-US" dirty="0"/>
              <a:t>Supply Chain</a:t>
            </a:r>
          </a:p>
        </p:txBody>
      </p:sp>
      <p:sp>
        <p:nvSpPr>
          <p:cNvPr id="4" name="Slide Number Placeholder 3"/>
          <p:cNvSpPr>
            <a:spLocks noGrp="1"/>
          </p:cNvSpPr>
          <p:nvPr>
            <p:ph type="sldNum" sz="quarter" idx="4"/>
          </p:nvPr>
        </p:nvSpPr>
        <p:spPr/>
        <p:txBody>
          <a:bodyPr/>
          <a:lstStyle/>
          <a:p>
            <a:fld id="{798D22C8-B87E-4B3F-80DE-4E1777DA98C0}" type="slidenum">
              <a:rPr lang="en-US" smtClean="0"/>
              <a:pPr/>
              <a:t>8</a:t>
            </a:fld>
            <a:endParaRPr lang="en-US" dirty="0"/>
          </a:p>
        </p:txBody>
      </p:sp>
      <p:pic>
        <p:nvPicPr>
          <p:cNvPr id="72" name="Picture 71"/>
          <p:cNvPicPr>
            <a:picLocks noChangeAspect="1"/>
          </p:cNvPicPr>
          <p:nvPr/>
        </p:nvPicPr>
        <p:blipFill rotWithShape="1">
          <a:blip r:embed="rId3" cstate="print">
            <a:extLst>
              <a:ext uri="{28A0092B-C50C-407E-A947-70E740481C1C}">
                <a14:useLocalDpi xmlns:a14="http://schemas.microsoft.com/office/drawing/2010/main" val="0"/>
              </a:ext>
            </a:extLst>
          </a:blip>
          <a:srcRect l="10834" t="25" r="20833" b="8771"/>
          <a:stretch/>
        </p:blipFill>
        <p:spPr>
          <a:xfrm>
            <a:off x="762000" y="1154893"/>
            <a:ext cx="1323791" cy="1178497"/>
          </a:xfrm>
          <a:prstGeom prst="rect">
            <a:avLst/>
          </a:prstGeom>
        </p:spPr>
      </p:pic>
      <p:pic>
        <p:nvPicPr>
          <p:cNvPr id="73" name="Picture 72"/>
          <p:cNvPicPr>
            <a:picLocks noChangeAspect="1"/>
          </p:cNvPicPr>
          <p:nvPr/>
        </p:nvPicPr>
        <p:blipFill rotWithShape="1">
          <a:blip r:embed="rId4" cstate="print">
            <a:extLst>
              <a:ext uri="{28A0092B-C50C-407E-A947-70E740481C1C}">
                <a14:useLocalDpi xmlns:a14="http://schemas.microsoft.com/office/drawing/2010/main" val="0"/>
              </a:ext>
            </a:extLst>
          </a:blip>
          <a:srcRect l="20000" r="12501" b="1420"/>
          <a:stretch/>
        </p:blipFill>
        <p:spPr>
          <a:xfrm>
            <a:off x="2362200" y="1139112"/>
            <a:ext cx="1229128" cy="1200904"/>
          </a:xfrm>
          <a:prstGeom prst="rect">
            <a:avLst/>
          </a:prstGeom>
        </p:spPr>
      </p:pic>
      <p:pic>
        <p:nvPicPr>
          <p:cNvPr id="74" name="Picture 73"/>
          <p:cNvPicPr>
            <a:picLocks noChangeAspect="1"/>
          </p:cNvPicPr>
          <p:nvPr/>
        </p:nvPicPr>
        <p:blipFill rotWithShape="1">
          <a:blip r:embed="rId5" cstate="print">
            <a:extLst>
              <a:ext uri="{28A0092B-C50C-407E-A947-70E740481C1C}">
                <a14:useLocalDpi xmlns:a14="http://schemas.microsoft.com/office/drawing/2010/main" val="0"/>
              </a:ext>
            </a:extLst>
          </a:blip>
          <a:srcRect l="2631" t="909" r="21053" b="3030"/>
          <a:stretch/>
        </p:blipFill>
        <p:spPr>
          <a:xfrm>
            <a:off x="3871318" y="1147407"/>
            <a:ext cx="1330891" cy="1212334"/>
          </a:xfrm>
          <a:prstGeom prst="rect">
            <a:avLst/>
          </a:prstGeom>
        </p:spPr>
      </p:pic>
      <p:pic>
        <p:nvPicPr>
          <p:cNvPr id="75" name="Picture 74"/>
          <p:cNvPicPr>
            <a:picLocks noChangeAspect="1"/>
          </p:cNvPicPr>
          <p:nvPr/>
        </p:nvPicPr>
        <p:blipFill rotWithShape="1">
          <a:blip r:embed="rId6" cstate="print">
            <a:extLst>
              <a:ext uri="{28A0092B-C50C-407E-A947-70E740481C1C}">
                <a14:useLocalDpi xmlns:a14="http://schemas.microsoft.com/office/drawing/2010/main" val="0"/>
              </a:ext>
            </a:extLst>
          </a:blip>
          <a:srcRect l="16410" t="-1" r="9553" b="2179"/>
          <a:stretch/>
        </p:blipFill>
        <p:spPr>
          <a:xfrm>
            <a:off x="7010400" y="1163609"/>
            <a:ext cx="1348826" cy="1186125"/>
          </a:xfrm>
          <a:prstGeom prst="rect">
            <a:avLst/>
          </a:prstGeom>
        </p:spPr>
      </p:pic>
      <p:pic>
        <p:nvPicPr>
          <p:cNvPr id="76" name="Picture 75"/>
          <p:cNvPicPr>
            <a:picLocks noChangeAspect="1"/>
          </p:cNvPicPr>
          <p:nvPr/>
        </p:nvPicPr>
        <p:blipFill rotWithShape="1">
          <a:blip r:embed="rId7" cstate="print">
            <a:extLst>
              <a:ext uri="{28A0092B-C50C-407E-A947-70E740481C1C}">
                <a14:useLocalDpi xmlns:a14="http://schemas.microsoft.com/office/drawing/2010/main" val="0"/>
              </a:ext>
            </a:extLst>
          </a:blip>
          <a:srcRect l="17500" r="12501" b="1420"/>
          <a:stretch/>
        </p:blipFill>
        <p:spPr>
          <a:xfrm>
            <a:off x="5445816" y="1169912"/>
            <a:ext cx="1259659" cy="1186779"/>
          </a:xfrm>
          <a:prstGeom prst="rect">
            <a:avLst/>
          </a:prstGeom>
        </p:spPr>
      </p:pic>
      <p:pic>
        <p:nvPicPr>
          <p:cNvPr id="6" name="Picture 5"/>
          <p:cNvPicPr>
            <a:picLocks noChangeAspect="1"/>
          </p:cNvPicPr>
          <p:nvPr/>
        </p:nvPicPr>
        <p:blipFill>
          <a:blip r:embed="rId8"/>
          <a:stretch>
            <a:fillRect/>
          </a:stretch>
        </p:blipFill>
        <p:spPr>
          <a:xfrm>
            <a:off x="951772" y="2656472"/>
            <a:ext cx="7279951" cy="4010762"/>
          </a:xfrm>
          <a:prstGeom prst="rect">
            <a:avLst/>
          </a:prstGeom>
        </p:spPr>
      </p:pic>
    </p:spTree>
    <p:extLst>
      <p:ext uri="{BB962C8B-B14F-4D97-AF65-F5344CB8AC3E}">
        <p14:creationId xmlns:p14="http://schemas.microsoft.com/office/powerpoint/2010/main" val="1871272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39969"/>
            <a:ext cx="8116072" cy="5486400"/>
          </a:xfrm>
        </p:spPr>
        <p:txBody>
          <a:bodyPr/>
          <a:lstStyle/>
          <a:p>
            <a:pPr lvl="0"/>
            <a:r>
              <a:rPr lang="en-US" b="1" dirty="0">
                <a:solidFill>
                  <a:srgbClr val="0070C0"/>
                </a:solidFill>
              </a:rPr>
              <a:t>Given</a:t>
            </a:r>
          </a:p>
          <a:p>
            <a:pPr lvl="1"/>
            <a:r>
              <a:rPr lang="en-US" dirty="0">
                <a:solidFill>
                  <a:schemeClr val="tx1">
                    <a:lumMod val="50000"/>
                  </a:schemeClr>
                </a:solidFill>
              </a:rPr>
              <a:t>Feedstock availability, demand</a:t>
            </a:r>
          </a:p>
          <a:p>
            <a:pPr lvl="1"/>
            <a:r>
              <a:rPr lang="en-US" dirty="0">
                <a:solidFill>
                  <a:schemeClr val="tx1">
                    <a:lumMod val="50000"/>
                  </a:schemeClr>
                </a:solidFill>
              </a:rPr>
              <a:t>Candidate sites </a:t>
            </a:r>
          </a:p>
          <a:p>
            <a:pPr lvl="1"/>
            <a:r>
              <a:rPr lang="en-US" dirty="0">
                <a:solidFill>
                  <a:schemeClr val="tx1">
                    <a:lumMod val="50000"/>
                  </a:schemeClr>
                </a:solidFill>
              </a:rPr>
              <a:t>Technology options</a:t>
            </a:r>
          </a:p>
          <a:p>
            <a:pPr lvl="1"/>
            <a:r>
              <a:rPr lang="en-US" dirty="0">
                <a:solidFill>
                  <a:schemeClr val="tx1">
                    <a:lumMod val="50000"/>
                  </a:schemeClr>
                </a:solidFill>
              </a:rPr>
              <a:t>Unit cost and emission data</a:t>
            </a:r>
          </a:p>
          <a:p>
            <a:pPr lvl="1"/>
            <a:r>
              <a:rPr lang="en-US" dirty="0">
                <a:solidFill>
                  <a:schemeClr val="tx1">
                    <a:lumMod val="50000"/>
                  </a:schemeClr>
                </a:solidFill>
              </a:rPr>
              <a:t>……</a:t>
            </a:r>
          </a:p>
          <a:p>
            <a:r>
              <a:rPr lang="en-US" b="1" dirty="0">
                <a:solidFill>
                  <a:srgbClr val="0070C0"/>
                </a:solidFill>
              </a:rPr>
              <a:t>Determine</a:t>
            </a:r>
          </a:p>
          <a:p>
            <a:pPr lvl="1"/>
            <a:r>
              <a:rPr lang="en-US" dirty="0">
                <a:solidFill>
                  <a:schemeClr val="tx1">
                    <a:lumMod val="50000"/>
                  </a:schemeClr>
                </a:solidFill>
              </a:rPr>
              <a:t>Procurement plan</a:t>
            </a:r>
          </a:p>
          <a:p>
            <a:pPr lvl="1"/>
            <a:r>
              <a:rPr lang="en-US" dirty="0">
                <a:solidFill>
                  <a:schemeClr val="tx1">
                    <a:lumMod val="50000"/>
                  </a:schemeClr>
                </a:solidFill>
              </a:rPr>
              <a:t>Selection of technology</a:t>
            </a:r>
          </a:p>
          <a:p>
            <a:pPr lvl="1"/>
            <a:r>
              <a:rPr lang="en-US" dirty="0">
                <a:solidFill>
                  <a:schemeClr val="tx1">
                    <a:lumMod val="50000"/>
                  </a:schemeClr>
                </a:solidFill>
              </a:rPr>
              <a:t>Production profile</a:t>
            </a:r>
          </a:p>
          <a:p>
            <a:pPr lvl="1"/>
            <a:r>
              <a:rPr lang="en-US" dirty="0">
                <a:solidFill>
                  <a:schemeClr val="tx1">
                    <a:lumMod val="50000"/>
                  </a:schemeClr>
                </a:solidFill>
              </a:rPr>
              <a:t>Transportation flow</a:t>
            </a:r>
          </a:p>
          <a:p>
            <a:r>
              <a:rPr lang="en-US" b="1" dirty="0">
                <a:solidFill>
                  <a:srgbClr val="0070C0"/>
                </a:solidFill>
              </a:rPr>
              <a:t>Objectives</a:t>
            </a:r>
          </a:p>
          <a:p>
            <a:pPr lvl="1"/>
            <a:r>
              <a:rPr lang="en-US" b="1" dirty="0"/>
              <a:t>Max: Leader’s profit</a:t>
            </a:r>
          </a:p>
          <a:p>
            <a:pPr lvl="1"/>
            <a:r>
              <a:rPr lang="en-US" b="1" dirty="0"/>
              <a:t>Min: </a:t>
            </a:r>
            <a:r>
              <a:rPr lang="en-US" b="1" u="sng" dirty="0"/>
              <a:t>Life cycle</a:t>
            </a:r>
            <a:r>
              <a:rPr lang="en-US" b="1" dirty="0"/>
              <a:t> environmental impacts</a:t>
            </a:r>
            <a:endParaRPr lang="en-US" b="1" dirty="0">
              <a:solidFill>
                <a:srgbClr val="811413">
                  <a:lumMod val="60000"/>
                  <a:lumOff val="40000"/>
                </a:srgbClr>
              </a:solidFill>
            </a:endParaRPr>
          </a:p>
          <a:p>
            <a:endParaRPr lang="en-US" dirty="0"/>
          </a:p>
        </p:txBody>
      </p:sp>
      <p:sp>
        <p:nvSpPr>
          <p:cNvPr id="3" name="Title 2"/>
          <p:cNvSpPr>
            <a:spLocks noGrp="1"/>
          </p:cNvSpPr>
          <p:nvPr>
            <p:ph type="title"/>
          </p:nvPr>
        </p:nvSpPr>
        <p:spPr/>
        <p:txBody>
          <a:bodyPr/>
          <a:lstStyle/>
          <a:p>
            <a:r>
              <a:rPr lang="en-US" dirty="0"/>
              <a:t>Problem Statement: Leader’s Problem</a:t>
            </a:r>
          </a:p>
        </p:txBody>
      </p:sp>
      <p:sp>
        <p:nvSpPr>
          <p:cNvPr id="4" name="Slide Number Placeholder 3"/>
          <p:cNvSpPr>
            <a:spLocks noGrp="1"/>
          </p:cNvSpPr>
          <p:nvPr>
            <p:ph type="sldNum" sz="quarter" idx="4"/>
          </p:nvPr>
        </p:nvSpPr>
        <p:spPr/>
        <p:txBody>
          <a:bodyPr/>
          <a:lstStyle/>
          <a:p>
            <a:fld id="{798D22C8-B87E-4B3F-80DE-4E1777DA98C0}" type="slidenum">
              <a:rPr lang="en-US" smtClean="0"/>
              <a:pPr/>
              <a:t>9</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8712" y="1203527"/>
            <a:ext cx="1649488" cy="1237368"/>
          </a:xfrm>
          <a:prstGeom prst="rect">
            <a:avLst/>
          </a:prstGeom>
        </p:spPr>
      </p:pic>
      <p:sp>
        <p:nvSpPr>
          <p:cNvPr id="14" name="TextBox 13"/>
          <p:cNvSpPr txBox="1"/>
          <p:nvPr/>
        </p:nvSpPr>
        <p:spPr>
          <a:xfrm>
            <a:off x="4203879" y="2400026"/>
            <a:ext cx="4807033" cy="584775"/>
          </a:xfrm>
          <a:prstGeom prst="rect">
            <a:avLst/>
          </a:prstGeom>
          <a:noFill/>
          <a:ln>
            <a:solidFill>
              <a:schemeClr val="accent3"/>
            </a:solidFill>
            <a:prstDash val="dash"/>
          </a:ln>
        </p:spPr>
        <p:txBody>
          <a:bodyPr wrap="square" rtlCol="0">
            <a:spAutoFit/>
          </a:bodyPr>
          <a:lstStyle/>
          <a:p>
            <a:r>
              <a:rPr lang="en-US" sz="1600" b="1" dirty="0">
                <a:solidFill>
                  <a:srgbClr val="00B050"/>
                </a:solidFill>
              </a:rPr>
              <a:t>Full information of the supply chain, including the possible reaction of the follower(s)</a:t>
            </a:r>
          </a:p>
        </p:txBody>
      </p:sp>
      <p:sp>
        <p:nvSpPr>
          <p:cNvPr id="15" name="TextBox 14"/>
          <p:cNvSpPr txBox="1"/>
          <p:nvPr/>
        </p:nvSpPr>
        <p:spPr>
          <a:xfrm>
            <a:off x="4203879" y="4520625"/>
            <a:ext cx="4807033" cy="584775"/>
          </a:xfrm>
          <a:prstGeom prst="rect">
            <a:avLst/>
          </a:prstGeom>
          <a:noFill/>
          <a:ln>
            <a:solidFill>
              <a:schemeClr val="accent3"/>
            </a:solidFill>
            <a:prstDash val="dash"/>
          </a:ln>
        </p:spPr>
        <p:txBody>
          <a:bodyPr wrap="square" rtlCol="0">
            <a:spAutoFit/>
          </a:bodyPr>
          <a:lstStyle/>
          <a:p>
            <a:r>
              <a:rPr lang="en-US" sz="1600" b="1" dirty="0">
                <a:solidFill>
                  <a:srgbClr val="00B050"/>
                </a:solidFill>
              </a:rPr>
              <a:t>Decisions that may directly affect the feasible region of follower’s problem</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9800" y="5181600"/>
            <a:ext cx="852611" cy="852611"/>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7953" y="5195028"/>
            <a:ext cx="860519" cy="860519"/>
          </a:xfrm>
          <a:prstGeom prst="rect">
            <a:avLst/>
          </a:prstGeom>
        </p:spPr>
      </p:pic>
      <p:sp>
        <p:nvSpPr>
          <p:cNvPr id="18" name="TextBox 17"/>
          <p:cNvSpPr txBox="1"/>
          <p:nvPr/>
        </p:nvSpPr>
        <p:spPr>
          <a:xfrm>
            <a:off x="6872411" y="5486789"/>
            <a:ext cx="864803" cy="461665"/>
          </a:xfrm>
          <a:prstGeom prst="rect">
            <a:avLst/>
          </a:prstGeom>
          <a:noFill/>
        </p:spPr>
        <p:txBody>
          <a:bodyPr wrap="square" rtlCol="0">
            <a:spAutoFit/>
          </a:bodyPr>
          <a:lstStyle/>
          <a:p>
            <a:pPr lvl="0"/>
            <a:r>
              <a:rPr lang="en-US" sz="2400" b="1" dirty="0">
                <a:solidFill>
                  <a:srgbClr val="811413">
                    <a:lumMod val="60000"/>
                    <a:lumOff val="40000"/>
                  </a:srgbClr>
                </a:solidFill>
              </a:rPr>
              <a:t>vs.</a:t>
            </a: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0179" y="1233343"/>
            <a:ext cx="1527717" cy="1022810"/>
          </a:xfrm>
          <a:prstGeom prst="rect">
            <a:avLst/>
          </a:prstGeom>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6034" r="3447"/>
          <a:stretch/>
        </p:blipFill>
        <p:spPr>
          <a:xfrm>
            <a:off x="4359801" y="3141192"/>
            <a:ext cx="2028471" cy="1212253"/>
          </a:xfrm>
          <a:prstGeom prst="rect">
            <a:avLst/>
          </a:prstGeom>
        </p:spPr>
      </p:pic>
      <p:pic>
        <p:nvPicPr>
          <p:cNvPr id="7" name="Picture 6"/>
          <p:cNvPicPr>
            <a:picLocks noChangeAspect="1"/>
          </p:cNvPicPr>
          <p:nvPr/>
        </p:nvPicPr>
        <p:blipFill rotWithShape="1">
          <a:blip r:embed="rId8" cstate="print">
            <a:extLst>
              <a:ext uri="{28A0092B-C50C-407E-A947-70E740481C1C}">
                <a14:useLocalDpi xmlns:a14="http://schemas.microsoft.com/office/drawing/2010/main" val="0"/>
              </a:ext>
            </a:extLst>
          </a:blip>
          <a:srcRect l="1858" r="-1" b="14257"/>
          <a:stretch/>
        </p:blipFill>
        <p:spPr>
          <a:xfrm>
            <a:off x="6708514" y="3128674"/>
            <a:ext cx="2057400" cy="1243263"/>
          </a:xfrm>
          <a:prstGeom prst="rect">
            <a:avLst/>
          </a:prstGeom>
        </p:spPr>
      </p:pic>
    </p:spTree>
    <p:extLst>
      <p:ext uri="{BB962C8B-B14F-4D97-AF65-F5344CB8AC3E}">
        <p14:creationId xmlns:p14="http://schemas.microsoft.com/office/powerpoint/2010/main" val="39944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Lst>
  </p:timing>
</p:sld>
</file>

<file path=ppt/theme/theme1.xml><?xml version="1.0" encoding="utf-8"?>
<a:theme xmlns:a="http://schemas.openxmlformats.org/drawingml/2006/main" name="McCormick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Arial"/>
        <a:ea typeface=""/>
        <a:cs typeface="Arial"/>
      </a:majorFont>
      <a:minorFont>
        <a:latin typeface="Times New Roman"/>
        <a:ea typeface=""/>
        <a:cs typeface="Arial"/>
      </a:minorFont>
    </a:fontScheme>
    <a:fmtScheme name="First_rou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McCormick Theme</Template>
  <TotalTime>46451</TotalTime>
  <Words>1916</Words>
  <Application>Microsoft Office PowerPoint</Application>
  <PresentationFormat>On-screen Show (4:3)</PresentationFormat>
  <Paragraphs>293</Paragraphs>
  <Slides>24</Slides>
  <Notes>22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24</vt:i4>
      </vt:variant>
    </vt:vector>
  </HeadingPairs>
  <TitlesOfParts>
    <vt:vector size="34" baseType="lpstr">
      <vt:lpstr>宋体</vt:lpstr>
      <vt:lpstr>Arial</vt:lpstr>
      <vt:lpstr>Arial Black</vt:lpstr>
      <vt:lpstr>Calibri</vt:lpstr>
      <vt:lpstr>Palatino Linotype</vt:lpstr>
      <vt:lpstr>Segoe UI</vt:lpstr>
      <vt:lpstr>Times New Roman</vt:lpstr>
      <vt:lpstr>McCormick Theme</vt:lpstr>
      <vt:lpstr>Visio</vt:lpstr>
      <vt:lpstr>Equation</vt:lpstr>
      <vt:lpstr>A Leader-Follower Game-Based Life Cycle Optimization Framework and Shale Gas Supply Chain Application</vt:lpstr>
      <vt:lpstr>Motivation</vt:lpstr>
      <vt:lpstr>Motivation</vt:lpstr>
      <vt:lpstr>Motivation</vt:lpstr>
      <vt:lpstr>Life Cycle Optimization for Non-Cooperative SCs</vt:lpstr>
      <vt:lpstr>Novel Framework</vt:lpstr>
      <vt:lpstr>Application: Shale Gas</vt:lpstr>
      <vt:lpstr>Shale Gas Supply Chain</vt:lpstr>
      <vt:lpstr>Problem Statement: Leader’s Problem</vt:lpstr>
      <vt:lpstr>Leader’s Major Decisions</vt:lpstr>
      <vt:lpstr>Problem Statement: Follower’s Problem</vt:lpstr>
      <vt:lpstr>Follower’s Major Decisions</vt:lpstr>
      <vt:lpstr>Follower’s Major Decisions</vt:lpstr>
      <vt:lpstr>General MIBLP Model Formulation</vt:lpstr>
      <vt:lpstr>Solution Algorithm</vt:lpstr>
      <vt:lpstr>Case Study</vt:lpstr>
      <vt:lpstr>Leader’s Cost vs. Total Emission</vt:lpstr>
      <vt:lpstr>Comparison between GT Model vs. CT Model</vt:lpstr>
      <vt:lpstr>Comparison between GT Model vs. CL Model</vt:lpstr>
      <vt:lpstr>Drilling Schedules and Production Profiles</vt:lpstr>
      <vt:lpstr>Water Management Strategies</vt:lpstr>
      <vt:lpstr>Computational Results</vt:lpstr>
      <vt:lpstr>Conclusions</vt:lpstr>
      <vt:lpstr>End</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group PEESE slide template</dc:title>
  <dc:creator>Jiyao Gao</dc:creator>
  <cp:lastModifiedBy>Jiyao Gao</cp:lastModifiedBy>
  <cp:revision>857</cp:revision>
  <cp:lastPrinted>2016-05-04T18:39:18Z</cp:lastPrinted>
  <dcterms:created xsi:type="dcterms:W3CDTF">2012-01-27T21:26:17Z</dcterms:created>
  <dcterms:modified xsi:type="dcterms:W3CDTF">2016-10-03T20:17:49Z</dcterms:modified>
</cp:coreProperties>
</file>